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74" r:id="rId2"/>
    <p:sldId id="276" r:id="rId3"/>
    <p:sldId id="283" r:id="rId4"/>
    <p:sldId id="279" r:id="rId5"/>
    <p:sldId id="282" r:id="rId6"/>
    <p:sldId id="280" r:id="rId7"/>
    <p:sldId id="284" r:id="rId8"/>
    <p:sldId id="285" r:id="rId9"/>
    <p:sldId id="261" r:id="rId10"/>
    <p:sldId id="290" r:id="rId11"/>
    <p:sldId id="291" r:id="rId12"/>
    <p:sldId id="302" r:id="rId13"/>
    <p:sldId id="292" r:id="rId14"/>
    <p:sldId id="293" r:id="rId15"/>
    <p:sldId id="294" r:id="rId16"/>
    <p:sldId id="295" r:id="rId17"/>
    <p:sldId id="299" r:id="rId18"/>
    <p:sldId id="296" r:id="rId19"/>
    <p:sldId id="300" r:id="rId20"/>
    <p:sldId id="29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рина Антипова" initials="КА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1872" y="-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Состоит на «Д» учете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EA-46BF-B484-8ACD955B28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 понижением зрения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  <c:pt idx="1">
                  <c:v>9.3000000000000007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EA-46BF-B484-8ACD955B28C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Болезни КМС  и соединительной  ткани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37.4</c:v>
                </c:pt>
                <c:pt idx="1">
                  <c:v>36.9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EA-46BF-B484-8ACD955B28C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 том числе нарушений осанки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22.5</c:v>
                </c:pt>
                <c:pt idx="1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EA-46BF-B484-8ACD955B28C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Сколиоз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</c:v>
                </c:pt>
                <c:pt idx="1">
                  <c:v>0.70000000000000029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0EA-46BF-B484-8ACD955B28C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Болезни органов пищеварения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2.5</c:v>
                </c:pt>
                <c:pt idx="1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0EA-46BF-B484-8ACD955B28C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6.1</c:v>
                </c:pt>
                <c:pt idx="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0EA-46BF-B484-8ACD955B28C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Болезни эндокринной системы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Лист1!$I$2:$I$3</c:f>
              <c:numCache>
                <c:formatCode>General</c:formatCode>
                <c:ptCount val="2"/>
                <c:pt idx="0">
                  <c:v>12</c:v>
                </c:pt>
                <c:pt idx="1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0EA-46BF-B484-8ACD955B28C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Ожирение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5</c:v>
                </c:pt>
                <c:pt idx="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00EA-46BF-B484-8ACD955B28C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Болезни нервной системы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Лист1!$K$2:$K$3</c:f>
              <c:numCache>
                <c:formatCode>General</c:formatCode>
                <c:ptCount val="2"/>
                <c:pt idx="0">
                  <c:v>88</c:v>
                </c:pt>
                <c:pt idx="1">
                  <c:v>99.2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0EA-46BF-B484-8ACD955B28C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Болезни органов дыхания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Лист1!$L$2:$L$3</c:f>
              <c:numCache>
                <c:formatCode>General</c:formatCode>
                <c:ptCount val="2"/>
                <c:pt idx="0">
                  <c:v>1</c:v>
                </c:pt>
                <c:pt idx="1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0EA-46BF-B484-8ACD955B28C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Болезни МПС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Лист1!$M$2:$M$3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00EA-46BF-B484-8ACD955B28CB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Новообразования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Лист1!$N$2:$N$3</c:f>
              <c:numCache>
                <c:formatCode>General</c:formatCode>
                <c:ptCount val="2"/>
                <c:pt idx="0">
                  <c:v>2</c:v>
                </c:pt>
                <c:pt idx="1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00EA-46BF-B484-8ACD955B2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887104"/>
        <c:axId val="201897088"/>
      </c:barChart>
      <c:catAx>
        <c:axId val="20188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201897088"/>
        <c:crosses val="autoZero"/>
        <c:auto val="1"/>
        <c:lblAlgn val="ctr"/>
        <c:lblOffset val="100"/>
        <c:noMultiLvlLbl val="0"/>
      </c:catAx>
      <c:valAx>
        <c:axId val="2018970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20188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49568699010168"/>
          <c:y val="0.40904378926533502"/>
          <c:w val="0.4850674289495871"/>
          <c:h val="0.59095621073466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334143701570585E-2"/>
          <c:y val="2.9980465568651346E-2"/>
          <c:w val="0.92850946574343196"/>
          <c:h val="0.7308067891688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Группа здоровья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4E-4F37-9955-2E7933089A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Группа здоровья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60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4E-4F37-9955-2E7933089A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Группа здоровья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64E-4F37-9955-2E7933089AF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Группа здоровья 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0</c:v>
                </c:pt>
                <c:pt idx="1">
                  <c:v>0.30000000000000016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64E-4F37-9955-2E7933089AF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Группа здоровья 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25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64E-4F37-9955-2E7933089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948160"/>
        <c:axId val="201962240"/>
      </c:barChart>
      <c:catAx>
        <c:axId val="2019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201962240"/>
        <c:crosses val="autoZero"/>
        <c:auto val="1"/>
        <c:lblAlgn val="ctr"/>
        <c:lblOffset val="100"/>
        <c:noMultiLvlLbl val="0"/>
      </c:catAx>
      <c:valAx>
        <c:axId val="201962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20194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91901485400967E-2"/>
          <c:y val="0.84069534303624804"/>
          <c:w val="0.86300016114470135"/>
          <c:h val="0.14023812151088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Выше среднего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23.6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72-425A-9A80-B11C970ABF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66.5</c:v>
                </c:pt>
                <c:pt idx="1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72-425A-9A80-B11C970ABF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среднего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A72-425A-9A80-B11C970AB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970048"/>
        <c:axId val="205980032"/>
      </c:barChart>
      <c:catAx>
        <c:axId val="20597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205980032"/>
        <c:crosses val="autoZero"/>
        <c:auto val="1"/>
        <c:lblAlgn val="ctr"/>
        <c:lblOffset val="100"/>
        <c:noMultiLvlLbl val="0"/>
      </c:catAx>
      <c:valAx>
        <c:axId val="2059800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defRPr>
            </a:pPr>
            <a:endParaRPr lang="ru-RU"/>
          </a:p>
        </c:txPr>
        <c:crossAx val="20597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D2E45-A56A-460C-B999-FC3C3A92D2DF}" type="doc">
      <dgm:prSet loTypeId="urn:microsoft.com/office/officeart/2005/8/layout/default#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AAC3B38-BCAF-4F8C-8265-3E18A11BEEAC}">
      <dgm:prSet phldrT="[Текст]"/>
      <dgm:spPr/>
      <dgm:t>
        <a:bodyPr/>
        <a:lstStyle/>
        <a:p>
          <a:r>
            <a:rPr lang="ru-RU" dirty="0"/>
            <a:t>1. Социальный фактор </a:t>
          </a:r>
        </a:p>
      </dgm:t>
    </dgm:pt>
    <dgm:pt modelId="{38702C1B-68B7-46EA-AE61-B76BF2AAE599}" type="parTrans" cxnId="{7BB991A7-0ECE-4C0F-8691-5BCEF6F9E63F}">
      <dgm:prSet/>
      <dgm:spPr/>
      <dgm:t>
        <a:bodyPr/>
        <a:lstStyle/>
        <a:p>
          <a:endParaRPr lang="ru-RU"/>
        </a:p>
      </dgm:t>
    </dgm:pt>
    <dgm:pt modelId="{EE2C5A2C-56F1-4AD8-A2FD-FE171A903784}" type="sibTrans" cxnId="{7BB991A7-0ECE-4C0F-8691-5BCEF6F9E63F}">
      <dgm:prSet/>
      <dgm:spPr/>
      <dgm:t>
        <a:bodyPr/>
        <a:lstStyle/>
        <a:p>
          <a:endParaRPr lang="ru-RU"/>
        </a:p>
      </dgm:t>
    </dgm:pt>
    <dgm:pt modelId="{46AA5B9F-7305-491D-AF01-54E3D52BDEE6}">
      <dgm:prSet phldrT="[Текст]"/>
      <dgm:spPr/>
      <dgm:t>
        <a:bodyPr/>
        <a:lstStyle/>
        <a:p>
          <a:r>
            <a:rPr lang="ru-RU" dirty="0"/>
            <a:t>2. Образовательный фактор </a:t>
          </a:r>
        </a:p>
      </dgm:t>
    </dgm:pt>
    <dgm:pt modelId="{E244CF51-45EC-47D5-9E4D-82033CEEC317}" type="parTrans" cxnId="{D86E00B7-D761-47FB-A2DD-34F010A57D87}">
      <dgm:prSet/>
      <dgm:spPr/>
      <dgm:t>
        <a:bodyPr/>
        <a:lstStyle/>
        <a:p>
          <a:endParaRPr lang="ru-RU"/>
        </a:p>
      </dgm:t>
    </dgm:pt>
    <dgm:pt modelId="{E34B29F8-B1F3-4856-85D6-6F8859708243}" type="sibTrans" cxnId="{D86E00B7-D761-47FB-A2DD-34F010A57D87}">
      <dgm:prSet/>
      <dgm:spPr/>
      <dgm:t>
        <a:bodyPr/>
        <a:lstStyle/>
        <a:p>
          <a:endParaRPr lang="ru-RU"/>
        </a:p>
      </dgm:t>
    </dgm:pt>
    <dgm:pt modelId="{1F25D70F-8CC1-4685-AA47-BFACF22C6EDB}">
      <dgm:prSet phldrT="[Текст]"/>
      <dgm:spPr/>
      <dgm:t>
        <a:bodyPr/>
        <a:lstStyle/>
        <a:p>
          <a:r>
            <a:rPr lang="ru-RU" dirty="0"/>
            <a:t>3. Средовой фактор </a:t>
          </a:r>
        </a:p>
      </dgm:t>
    </dgm:pt>
    <dgm:pt modelId="{11CA71E1-3690-41BA-96EB-C6A2BD815937}" type="parTrans" cxnId="{3DB9B425-6158-4F87-880E-3C3CFA907F89}">
      <dgm:prSet/>
      <dgm:spPr/>
      <dgm:t>
        <a:bodyPr/>
        <a:lstStyle/>
        <a:p>
          <a:endParaRPr lang="ru-RU"/>
        </a:p>
      </dgm:t>
    </dgm:pt>
    <dgm:pt modelId="{DC9BDBC5-FE80-4C8C-AE9E-A2A345AA59B3}" type="sibTrans" cxnId="{3DB9B425-6158-4F87-880E-3C3CFA907F89}">
      <dgm:prSet/>
      <dgm:spPr/>
      <dgm:t>
        <a:bodyPr/>
        <a:lstStyle/>
        <a:p>
          <a:endParaRPr lang="ru-RU"/>
        </a:p>
      </dgm:t>
    </dgm:pt>
    <dgm:pt modelId="{00EADC84-3E28-4747-BA65-33DFB843DA66}">
      <dgm:prSet phldrT="[Текст]"/>
      <dgm:spPr/>
      <dgm:t>
        <a:bodyPr/>
        <a:lstStyle/>
        <a:p>
          <a:r>
            <a:rPr lang="ru-RU" dirty="0"/>
            <a:t>4. Медико-профилактический фактор </a:t>
          </a:r>
        </a:p>
      </dgm:t>
    </dgm:pt>
    <dgm:pt modelId="{8FC49C43-FF39-4FE2-B2A4-E285ED273CEA}" type="parTrans" cxnId="{CFCAFC4D-43E3-42B1-805D-7D5379977CF7}">
      <dgm:prSet/>
      <dgm:spPr/>
      <dgm:t>
        <a:bodyPr/>
        <a:lstStyle/>
        <a:p>
          <a:endParaRPr lang="ru-RU"/>
        </a:p>
      </dgm:t>
    </dgm:pt>
    <dgm:pt modelId="{06975B9A-2CE7-4AD3-A0AB-D220D6B68C97}" type="sibTrans" cxnId="{CFCAFC4D-43E3-42B1-805D-7D5379977CF7}">
      <dgm:prSet/>
      <dgm:spPr/>
      <dgm:t>
        <a:bodyPr/>
        <a:lstStyle/>
        <a:p>
          <a:endParaRPr lang="ru-RU"/>
        </a:p>
      </dgm:t>
    </dgm:pt>
    <dgm:pt modelId="{1922B413-35BB-4618-9189-F87E14CFD31B}">
      <dgm:prSet phldrT="[Текст]"/>
      <dgm:spPr/>
      <dgm:t>
        <a:bodyPr/>
        <a:lstStyle/>
        <a:p>
          <a:r>
            <a:rPr lang="ru-RU" dirty="0"/>
            <a:t>5. Материально-технический фактор </a:t>
          </a:r>
        </a:p>
      </dgm:t>
    </dgm:pt>
    <dgm:pt modelId="{8175DDE4-27B1-4DA1-804D-3458BB88CB9F}" type="parTrans" cxnId="{3673F346-A99A-4B4A-8700-9421B7DBED70}">
      <dgm:prSet/>
      <dgm:spPr/>
      <dgm:t>
        <a:bodyPr/>
        <a:lstStyle/>
        <a:p>
          <a:endParaRPr lang="ru-RU"/>
        </a:p>
      </dgm:t>
    </dgm:pt>
    <dgm:pt modelId="{0D952EA3-EBD0-46AA-8E3B-E89CE5E63160}" type="sibTrans" cxnId="{3673F346-A99A-4B4A-8700-9421B7DBED70}">
      <dgm:prSet/>
      <dgm:spPr/>
      <dgm:t>
        <a:bodyPr/>
        <a:lstStyle/>
        <a:p>
          <a:endParaRPr lang="ru-RU"/>
        </a:p>
      </dgm:t>
    </dgm:pt>
    <dgm:pt modelId="{3500ADD3-6580-4AD5-9E70-C09D593C0B98}" type="pres">
      <dgm:prSet presAssocID="{588D2E45-A56A-460C-B999-FC3C3A92D2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0D869-EC4E-4AD2-8AB1-9A009D67E939}" type="pres">
      <dgm:prSet presAssocID="{5AAC3B38-BCAF-4F8C-8265-3E18A11BEEAC}" presName="node" presStyleLbl="node1" presStyleIdx="0" presStyleCnt="5" custScaleX="102500" custScaleY="107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C3E43-68CD-4D37-90D9-7617E7817E31}" type="pres">
      <dgm:prSet presAssocID="{EE2C5A2C-56F1-4AD8-A2FD-FE171A903784}" presName="sibTrans" presStyleCnt="0"/>
      <dgm:spPr/>
    </dgm:pt>
    <dgm:pt modelId="{54790F7D-FA54-4911-89A7-154DE9F95DA3}" type="pres">
      <dgm:prSet presAssocID="{46AA5B9F-7305-491D-AF01-54E3D52BDEE6}" presName="node" presStyleLbl="node1" presStyleIdx="1" presStyleCnt="5" custScaleX="113500" custScaleY="107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9BA48-7202-4F36-B867-6FB429A01C12}" type="pres">
      <dgm:prSet presAssocID="{E34B29F8-B1F3-4856-85D6-6F8859708243}" presName="sibTrans" presStyleCnt="0"/>
      <dgm:spPr/>
    </dgm:pt>
    <dgm:pt modelId="{99C48C42-8E4D-4237-A1FA-5CABE70E94E1}" type="pres">
      <dgm:prSet presAssocID="{1F25D70F-8CC1-4685-AA47-BFACF22C6EDB}" presName="node" presStyleLbl="node1" presStyleIdx="2" presStyleCnt="5" custLinFactNeighborX="6486" custLinFactNeighborY="-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617F9-68EA-40CD-BA2D-C76EE9BD06E8}" type="pres">
      <dgm:prSet presAssocID="{DC9BDBC5-FE80-4C8C-AE9E-A2A345AA59B3}" presName="sibTrans" presStyleCnt="0"/>
      <dgm:spPr/>
    </dgm:pt>
    <dgm:pt modelId="{E8B78DFA-6C49-414D-BC61-E526CDB60DB2}" type="pres">
      <dgm:prSet presAssocID="{00EADC84-3E28-4747-BA65-33DFB843DA6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F5624-DBDF-4F84-931D-56F8BD3F45B8}" type="pres">
      <dgm:prSet presAssocID="{06975B9A-2CE7-4AD3-A0AB-D220D6B68C97}" presName="sibTrans" presStyleCnt="0"/>
      <dgm:spPr/>
    </dgm:pt>
    <dgm:pt modelId="{AC0DC0A2-77C0-4D95-9992-ACE548CE6687}" type="pres">
      <dgm:prSet presAssocID="{1922B413-35BB-4618-9189-F87E14CFD31B}" presName="node" presStyleLbl="node1" presStyleIdx="4" presStyleCnt="5" custLinFactNeighborX="-3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B991A7-0ECE-4C0F-8691-5BCEF6F9E63F}" srcId="{588D2E45-A56A-460C-B999-FC3C3A92D2DF}" destId="{5AAC3B38-BCAF-4F8C-8265-3E18A11BEEAC}" srcOrd="0" destOrd="0" parTransId="{38702C1B-68B7-46EA-AE61-B76BF2AAE599}" sibTransId="{EE2C5A2C-56F1-4AD8-A2FD-FE171A903784}"/>
    <dgm:cxn modelId="{CFCAFC4D-43E3-42B1-805D-7D5379977CF7}" srcId="{588D2E45-A56A-460C-B999-FC3C3A92D2DF}" destId="{00EADC84-3E28-4747-BA65-33DFB843DA66}" srcOrd="3" destOrd="0" parTransId="{8FC49C43-FF39-4FE2-B2A4-E285ED273CEA}" sibTransId="{06975B9A-2CE7-4AD3-A0AB-D220D6B68C97}"/>
    <dgm:cxn modelId="{D86E00B7-D761-47FB-A2DD-34F010A57D87}" srcId="{588D2E45-A56A-460C-B999-FC3C3A92D2DF}" destId="{46AA5B9F-7305-491D-AF01-54E3D52BDEE6}" srcOrd="1" destOrd="0" parTransId="{E244CF51-45EC-47D5-9E4D-82033CEEC317}" sibTransId="{E34B29F8-B1F3-4856-85D6-6F8859708243}"/>
    <dgm:cxn modelId="{65719F9F-F54B-49BA-9156-1A92283ECE35}" type="presOf" srcId="{588D2E45-A56A-460C-B999-FC3C3A92D2DF}" destId="{3500ADD3-6580-4AD5-9E70-C09D593C0B98}" srcOrd="0" destOrd="0" presId="urn:microsoft.com/office/officeart/2005/8/layout/default#1"/>
    <dgm:cxn modelId="{B90B5900-AE8F-45C9-AF5F-2F793FB2C0A7}" type="presOf" srcId="{00EADC84-3E28-4747-BA65-33DFB843DA66}" destId="{E8B78DFA-6C49-414D-BC61-E526CDB60DB2}" srcOrd="0" destOrd="0" presId="urn:microsoft.com/office/officeart/2005/8/layout/default#1"/>
    <dgm:cxn modelId="{B2EBA723-C718-47E9-BBAC-0890E986EA2B}" type="presOf" srcId="{1922B413-35BB-4618-9189-F87E14CFD31B}" destId="{AC0DC0A2-77C0-4D95-9992-ACE548CE6687}" srcOrd="0" destOrd="0" presId="urn:microsoft.com/office/officeart/2005/8/layout/default#1"/>
    <dgm:cxn modelId="{4F1B492F-EA97-433A-B98D-817C29ACE117}" type="presOf" srcId="{1F25D70F-8CC1-4685-AA47-BFACF22C6EDB}" destId="{99C48C42-8E4D-4237-A1FA-5CABE70E94E1}" srcOrd="0" destOrd="0" presId="urn:microsoft.com/office/officeart/2005/8/layout/default#1"/>
    <dgm:cxn modelId="{3DB9B425-6158-4F87-880E-3C3CFA907F89}" srcId="{588D2E45-A56A-460C-B999-FC3C3A92D2DF}" destId="{1F25D70F-8CC1-4685-AA47-BFACF22C6EDB}" srcOrd="2" destOrd="0" parTransId="{11CA71E1-3690-41BA-96EB-C6A2BD815937}" sibTransId="{DC9BDBC5-FE80-4C8C-AE9E-A2A345AA59B3}"/>
    <dgm:cxn modelId="{74D43EFF-F444-47C1-848F-B388DD30AE2F}" type="presOf" srcId="{5AAC3B38-BCAF-4F8C-8265-3E18A11BEEAC}" destId="{A180D869-EC4E-4AD2-8AB1-9A009D67E939}" srcOrd="0" destOrd="0" presId="urn:microsoft.com/office/officeart/2005/8/layout/default#1"/>
    <dgm:cxn modelId="{702F3062-257D-4A5F-BA5D-93268B0CAE82}" type="presOf" srcId="{46AA5B9F-7305-491D-AF01-54E3D52BDEE6}" destId="{54790F7D-FA54-4911-89A7-154DE9F95DA3}" srcOrd="0" destOrd="0" presId="urn:microsoft.com/office/officeart/2005/8/layout/default#1"/>
    <dgm:cxn modelId="{3673F346-A99A-4B4A-8700-9421B7DBED70}" srcId="{588D2E45-A56A-460C-B999-FC3C3A92D2DF}" destId="{1922B413-35BB-4618-9189-F87E14CFD31B}" srcOrd="4" destOrd="0" parTransId="{8175DDE4-27B1-4DA1-804D-3458BB88CB9F}" sibTransId="{0D952EA3-EBD0-46AA-8E3B-E89CE5E63160}"/>
    <dgm:cxn modelId="{CB39020D-F741-482C-B409-F8D93AD609E9}" type="presParOf" srcId="{3500ADD3-6580-4AD5-9E70-C09D593C0B98}" destId="{A180D869-EC4E-4AD2-8AB1-9A009D67E939}" srcOrd="0" destOrd="0" presId="urn:microsoft.com/office/officeart/2005/8/layout/default#1"/>
    <dgm:cxn modelId="{3BA5299E-272A-40E6-AD87-A085C4F547C8}" type="presParOf" srcId="{3500ADD3-6580-4AD5-9E70-C09D593C0B98}" destId="{A78C3E43-68CD-4D37-90D9-7617E7817E31}" srcOrd="1" destOrd="0" presId="urn:microsoft.com/office/officeart/2005/8/layout/default#1"/>
    <dgm:cxn modelId="{DF683012-5CC0-44E7-8EB4-0354CD771B80}" type="presParOf" srcId="{3500ADD3-6580-4AD5-9E70-C09D593C0B98}" destId="{54790F7D-FA54-4911-89A7-154DE9F95DA3}" srcOrd="2" destOrd="0" presId="urn:microsoft.com/office/officeart/2005/8/layout/default#1"/>
    <dgm:cxn modelId="{29FC6471-FCA7-41ED-936A-A1AB14FEE7B7}" type="presParOf" srcId="{3500ADD3-6580-4AD5-9E70-C09D593C0B98}" destId="{8509BA48-7202-4F36-B867-6FB429A01C12}" srcOrd="3" destOrd="0" presId="urn:microsoft.com/office/officeart/2005/8/layout/default#1"/>
    <dgm:cxn modelId="{C772DBB2-0C90-4C60-A7F5-74ED9892C637}" type="presParOf" srcId="{3500ADD3-6580-4AD5-9E70-C09D593C0B98}" destId="{99C48C42-8E4D-4237-A1FA-5CABE70E94E1}" srcOrd="4" destOrd="0" presId="urn:microsoft.com/office/officeart/2005/8/layout/default#1"/>
    <dgm:cxn modelId="{DB3B2843-4AFB-40BF-8815-F7A5A2D736FC}" type="presParOf" srcId="{3500ADD3-6580-4AD5-9E70-C09D593C0B98}" destId="{968617F9-68EA-40CD-BA2D-C76EE9BD06E8}" srcOrd="5" destOrd="0" presId="urn:microsoft.com/office/officeart/2005/8/layout/default#1"/>
    <dgm:cxn modelId="{CA4F957E-68E2-459F-9FB3-1DE78253F7BD}" type="presParOf" srcId="{3500ADD3-6580-4AD5-9E70-C09D593C0B98}" destId="{E8B78DFA-6C49-414D-BC61-E526CDB60DB2}" srcOrd="6" destOrd="0" presId="urn:microsoft.com/office/officeart/2005/8/layout/default#1"/>
    <dgm:cxn modelId="{7C5A4081-6F70-40C4-959D-479F068D2C66}" type="presParOf" srcId="{3500ADD3-6580-4AD5-9E70-C09D593C0B98}" destId="{A09F5624-DBDF-4F84-931D-56F8BD3F45B8}" srcOrd="7" destOrd="0" presId="urn:microsoft.com/office/officeart/2005/8/layout/default#1"/>
    <dgm:cxn modelId="{1887C02F-8DDB-4F9A-8243-D7AD7433E395}" type="presParOf" srcId="{3500ADD3-6580-4AD5-9E70-C09D593C0B98}" destId="{AC0DC0A2-77C0-4D95-9992-ACE548CE6687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0D869-EC4E-4AD2-8AB1-9A009D67E939}">
      <dsp:nvSpPr>
        <dsp:cNvPr id="0" name=""/>
        <dsp:cNvSpPr/>
      </dsp:nvSpPr>
      <dsp:spPr>
        <a:xfrm>
          <a:off x="1790699" y="293667"/>
          <a:ext cx="3905250" cy="24685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1. Социальный фактор </a:t>
          </a:r>
        </a:p>
      </dsp:txBody>
      <dsp:txXfrm>
        <a:off x="1790699" y="293667"/>
        <a:ext cx="3905250" cy="2468582"/>
      </dsp:txXfrm>
    </dsp:sp>
    <dsp:sp modelId="{54790F7D-FA54-4911-89A7-154DE9F95DA3}">
      <dsp:nvSpPr>
        <dsp:cNvPr id="0" name=""/>
        <dsp:cNvSpPr/>
      </dsp:nvSpPr>
      <dsp:spPr>
        <a:xfrm>
          <a:off x="6076950" y="293667"/>
          <a:ext cx="4324350" cy="24685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2. Образовательный фактор </a:t>
          </a:r>
        </a:p>
      </dsp:txBody>
      <dsp:txXfrm>
        <a:off x="6076950" y="293667"/>
        <a:ext cx="4324350" cy="2468582"/>
      </dsp:txXfrm>
    </dsp:sp>
    <dsp:sp modelId="{99C48C42-8E4D-4237-A1FA-5CABE70E94E1}">
      <dsp:nvSpPr>
        <dsp:cNvPr id="0" name=""/>
        <dsp:cNvSpPr/>
      </dsp:nvSpPr>
      <dsp:spPr>
        <a:xfrm>
          <a:off x="247116" y="3130883"/>
          <a:ext cx="3809999" cy="2286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3. Средовой фактор </a:t>
          </a:r>
        </a:p>
      </dsp:txBody>
      <dsp:txXfrm>
        <a:off x="247116" y="3130883"/>
        <a:ext cx="3809999" cy="2286000"/>
      </dsp:txXfrm>
    </dsp:sp>
    <dsp:sp modelId="{E8B78DFA-6C49-414D-BC61-E526CDB60DB2}">
      <dsp:nvSpPr>
        <dsp:cNvPr id="0" name=""/>
        <dsp:cNvSpPr/>
      </dsp:nvSpPr>
      <dsp:spPr>
        <a:xfrm>
          <a:off x="4191000" y="3143250"/>
          <a:ext cx="3809999" cy="2286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4. Медико-профилактический фактор </a:t>
          </a:r>
        </a:p>
      </dsp:txBody>
      <dsp:txXfrm>
        <a:off x="4191000" y="3143250"/>
        <a:ext cx="3809999" cy="2286000"/>
      </dsp:txXfrm>
    </dsp:sp>
    <dsp:sp modelId="{AC0DC0A2-77C0-4D95-9992-ACE548CE6687}">
      <dsp:nvSpPr>
        <dsp:cNvPr id="0" name=""/>
        <dsp:cNvSpPr/>
      </dsp:nvSpPr>
      <dsp:spPr>
        <a:xfrm>
          <a:off x="8246059" y="3143250"/>
          <a:ext cx="3809999" cy="2286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5. Материально-технический фактор </a:t>
          </a:r>
        </a:p>
      </dsp:txBody>
      <dsp:txXfrm>
        <a:off x="8246059" y="3143250"/>
        <a:ext cx="3809999" cy="228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44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7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6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03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8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9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28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9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84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3612423-EC19-4C43-9184-ECF6BCD3CB0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519520F-005F-4700-B66F-D8B9B105C8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2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232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7524" y="379862"/>
            <a:ext cx="10379676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ОБЛАСТНОЕ ГОСУДАРСТВЕННОЕ КАЗЕННОЕ ОБЩЕОБРАЗОВАТЕЛЬНОЕ УЧРЕЖДЕНИЕ</a:t>
            </a:r>
          </a:p>
          <a:p>
            <a:pPr algn="ctr"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«ШКОЛА-ИНТЕРНАТ ДЛЯ ДЕТЕЙ С ОГРАНИЧЕННЫМИ ВОЗМОЖНОСТЯМИ №26»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59AD40-C8FD-808E-823D-1AB3D9D26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65" y="4037372"/>
            <a:ext cx="4564791" cy="26704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4333" y="1218661"/>
            <a:ext cx="9403492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«Создание в образовательной организации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условий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Aft>
                <a:spcPts val="1000"/>
              </a:spcAft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способствующих психическому развитию и укреплению здоровья детей с ОВЗ и инвалидностью»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44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2432" y="506627"/>
            <a:ext cx="8872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Сохранению здоровья способствует применение игровой </a:t>
            </a:r>
            <a:r>
              <a:rPr lang="ru-RU" sz="2400" b="1" dirty="0" smtClean="0">
                <a:solidFill>
                  <a:srgbClr val="C00000"/>
                </a:solidFill>
              </a:rPr>
              <a:t>системы.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6547" y="10175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Театрально-игровая деятельность: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игры-драматизации;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сопряженная гимнастика – театр пальчиков и языка;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куклотерапия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8E1B95-F88A-E72E-3E12-B3F3A1FF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54" y="1047525"/>
            <a:ext cx="4270093" cy="320257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46080E8-8F72-78F3-5224-E4808806C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t="7894" r="17484" b="7909"/>
          <a:stretch/>
        </p:blipFill>
        <p:spPr bwMode="auto">
          <a:xfrm>
            <a:off x="6870358" y="2962015"/>
            <a:ext cx="4584356" cy="334031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3979A1-12EE-2AD8-ACF3-F67595478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28862" r="18997" b="9887"/>
          <a:stretch/>
        </p:blipFill>
        <p:spPr bwMode="auto">
          <a:xfrm>
            <a:off x="2619631" y="4471534"/>
            <a:ext cx="3978877" cy="216019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8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5232" y="658678"/>
            <a:ext cx="9897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Социально-педагогические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включают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и сотрудничества с семьей, технологии обеспечения информационной безопасности, технологии обеспечения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 ребенка, технологии подготовки кадров в области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B2C02B-DED2-0B29-7938-D80AD5A26A01}"/>
              </a:ext>
            </a:extLst>
          </p:cNvPr>
          <p:cNvSpPr txBox="1"/>
          <p:nvPr/>
        </p:nvSpPr>
        <p:spPr>
          <a:xfrm>
            <a:off x="3898556" y="2717422"/>
            <a:ext cx="7832124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ехнологию взаимодействия и сотрудничества с семьей</a:t>
            </a:r>
          </a:p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обеспечения информационной безопасности </a:t>
            </a:r>
          </a:p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обеспечения социально-психологического благополучия ребенка</a:t>
            </a:r>
          </a:p>
          <a:p>
            <a:pPr marL="817880" indent="-4572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подготовки кадров в области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7524" y="2628259"/>
            <a:ext cx="2997698" cy="36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5232" y="658678"/>
            <a:ext cx="9897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B2C02B-DED2-0B29-7938-D80AD5A26A01}"/>
              </a:ext>
            </a:extLst>
          </p:cNvPr>
          <p:cNvSpPr txBox="1"/>
          <p:nvPr/>
        </p:nvSpPr>
        <p:spPr>
          <a:xfrm>
            <a:off x="3898556" y="2717422"/>
            <a:ext cx="7832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7880" indent="-457200" algn="just">
              <a:spcAft>
                <a:spcPts val="1000"/>
              </a:spcAft>
            </a:pP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Доки мамы\2022-2023 уч. год\ШМР ВКС 22.12.2022\rfx99dzyZ0w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204517" y="598116"/>
            <a:ext cx="4553731" cy="25197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https://sun9-30.userapi.com/impg/r_3DZ_NzQv25zcpTclWUNgDpxRVFRXy58y7pRA/m-EkeUmzomM.jpg?size=453x604&amp;quality=96&amp;sign=cf59433b0c5c9dd0a583d72adc4d6424&amp;c_uniq_tag=OTC4i74kiPtA77A4pc0349KqLpxx4UUlthUMA93v9kg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5893" y="667264"/>
            <a:ext cx="2323070" cy="2755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Доки мамы\2022-2023 уч. год\ШМР ВКС 22.12.2022\image-19-12-22-10-11-5.jpe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655805" y="3610211"/>
            <a:ext cx="4188941" cy="29086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3" descr="D:\Доки мамы\2022-2023 уч. год\ШМР ВКС 22.12.2022\родители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7972508" y="564936"/>
            <a:ext cx="3826989" cy="28702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99444" y="3611144"/>
            <a:ext cx="5091194" cy="286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39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-1341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C24285A-E13F-5ED3-FA94-E41C9C3E521B}"/>
              </a:ext>
            </a:extLst>
          </p:cNvPr>
          <p:cNvSpPr txBox="1"/>
          <p:nvPr/>
        </p:nvSpPr>
        <p:spPr>
          <a:xfrm>
            <a:off x="1173892" y="275108"/>
            <a:ext cx="11018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Социально-педагогические здоровьесберегающие технологии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DC7B2CB-B0D7-028C-207B-D61097D1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7" y="1352326"/>
            <a:ext cx="4186238" cy="3142406"/>
          </a:xfrm>
          <a:prstGeom prst="flowChartAlternate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87420381-FA25-768B-0EBB-9013F3065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" b="9594"/>
          <a:stretch/>
        </p:blipFill>
        <p:spPr bwMode="auto">
          <a:xfrm>
            <a:off x="5495636" y="2923529"/>
            <a:ext cx="2820462" cy="3584282"/>
          </a:xfrm>
          <a:prstGeom prst="flowChartAlternate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07E78E9E-9FD8-7A6F-DB46-5643E676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20" y="1171094"/>
            <a:ext cx="3571102" cy="4761470"/>
          </a:xfrm>
          <a:prstGeom prst="flowChartAlternateProcess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CBA1646-0DA9-A004-5217-D237D7C289AA}"/>
              </a:ext>
            </a:extLst>
          </p:cNvPr>
          <p:cNvSpPr txBox="1"/>
          <p:nvPr/>
        </p:nvSpPr>
        <p:spPr>
          <a:xfrm>
            <a:off x="895350" y="419100"/>
            <a:ext cx="10953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Медико-гигиенические здоровьесберегающие технологии включают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3322C1-ED60-6CA8-8047-55A3672BA213}"/>
              </a:ext>
            </a:extLst>
          </p:cNvPr>
          <p:cNvSpPr txBox="1"/>
          <p:nvPr/>
        </p:nvSpPr>
        <p:spPr>
          <a:xfrm>
            <a:off x="1977081" y="1717589"/>
            <a:ext cx="9609437" cy="4073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Т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ехнологии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гигиенического воспитания с формированием мотивации к здоровому образу жизни школьников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птимизацию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школьного питания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нновационный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двигательный режим школьников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птимизацию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школьников в условиях повышенной образовательной нагрузки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>
            <a:off x="1600200" y="1880915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/>
          <p:nvPr/>
        </p:nvCxnSpPr>
        <p:spPr>
          <a:xfrm>
            <a:off x="1600200" y="4199866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1552832" y="2968309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>
            <a:off x="1600200" y="4824413"/>
            <a:ext cx="586946" cy="185352"/>
          </a:xfrm>
          <a:prstGeom prst="bentConnector3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7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2303" y="683392"/>
            <a:ext cx="97494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организации подразумевает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безопасных условий осуществления образовательного процесса в соответствии с нормами, обеспечивающими жизнь и здоровье обучающихся и работников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во-вторых,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здоровья как один из базовых образовательных результатов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820" y="2808460"/>
            <a:ext cx="2822180" cy="377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r="4629" b="30193"/>
          <a:stretch/>
        </p:blipFill>
        <p:spPr>
          <a:xfrm>
            <a:off x="6866501" y="2857585"/>
            <a:ext cx="3451391" cy="35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248F06C9-F2D3-85A8-90F8-1CD2BE256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365670"/>
              </p:ext>
            </p:extLst>
          </p:nvPr>
        </p:nvGraphicFramePr>
        <p:xfrm>
          <a:off x="838974" y="1110564"/>
          <a:ext cx="11085298" cy="574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F3FA6B-FDFF-FC0C-F845-9F9B0F4C80C8}"/>
              </a:ext>
            </a:extLst>
          </p:cNvPr>
          <p:cNvSpPr txBox="1"/>
          <p:nvPr/>
        </p:nvSpPr>
        <p:spPr>
          <a:xfrm>
            <a:off x="1565703" y="444843"/>
            <a:ext cx="10247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А</a:t>
            </a:r>
            <a:r>
              <a:rPr lang="ru-RU" sz="32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нализ состояния здоровья детей на 2022-2023гг.</a:t>
            </a:r>
            <a:endParaRPr lang="ru-RU" sz="3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4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4C37571F-973A-B0F7-EE5D-F6659D15B1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520775"/>
              </p:ext>
            </p:extLst>
          </p:nvPr>
        </p:nvGraphicFramePr>
        <p:xfrm>
          <a:off x="1655804" y="1248032"/>
          <a:ext cx="10181969" cy="509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EEB54B-E083-C502-382E-965C8A883F42}"/>
              </a:ext>
            </a:extLst>
          </p:cNvPr>
          <p:cNvSpPr txBox="1"/>
          <p:nvPr/>
        </p:nvSpPr>
        <p:spPr>
          <a:xfrm>
            <a:off x="4076056" y="568839"/>
            <a:ext cx="3743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Группы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27229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7659" t="1" b="-4418"/>
          <a:stretch/>
        </p:blipFill>
        <p:spPr>
          <a:xfrm>
            <a:off x="2793226" y="2661050"/>
            <a:ext cx="6605548" cy="41969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7589" y="304964"/>
            <a:ext cx="9662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массовых физкультурных, спортивных и туристических мероприятий Дня здоровья и спорта: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подвижные игры с бегом, прыжками, метаниями, передачей и ловлей мячей, с силовыми упражнениями, с элементами футбола, баскетбола и других спортивных игр;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спортивные игры - волейбол, баскетбол, футбол и прочие;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прогулки и походы с играми на местности, проведением туристских соревнований и конкурсов;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спортивные соревнования «Веселые старты», многоборья, конкурсы на лучшего бегуна, метателя, силача.</a:t>
            </a:r>
          </a:p>
        </p:txBody>
      </p:sp>
    </p:spTree>
    <p:extLst>
      <p:ext uri="{BB962C8B-B14F-4D97-AF65-F5344CB8AC3E}">
        <p14:creationId xmlns:p14="http://schemas.microsoft.com/office/powerpoint/2010/main" val="24738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93721197-35F9-8F66-35BC-8D8EC662FE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000559"/>
              </p:ext>
            </p:extLst>
          </p:nvPr>
        </p:nvGraphicFramePr>
        <p:xfrm>
          <a:off x="1715788" y="1149179"/>
          <a:ext cx="9813067" cy="495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235F9F-689F-AA1D-ACBF-89FFF71E5FF8}"/>
              </a:ext>
            </a:extLst>
          </p:cNvPr>
          <p:cNvSpPr txBox="1"/>
          <p:nvPr/>
        </p:nvSpPr>
        <p:spPr>
          <a:xfrm>
            <a:off x="3743325" y="427279"/>
            <a:ext cx="5229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2222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7015" y="654907"/>
            <a:ext cx="101696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ациональный проект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ациональный проект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 Президента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21 июля 2020 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№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474 «О национальных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целях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2030 года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онцепция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 Российской Федерации системы комплексной реабилитации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 с инвалидностью, в том числе детей с инвалидностью, на период до 2025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онвенция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ООН «О правах инвалидов» (Федеральный закон от 03.05.2012 № 46-ФЗ) [1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едеральный закон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 ноября 1995 г. № 181-ФЗ «О социальной защите инвалидов в Российской Федерации» </a:t>
            </a: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>
            <a:off x="1767015" y="756450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/>
          <p:cNvCxnSpPr/>
          <p:nvPr/>
        </p:nvCxnSpPr>
        <p:spPr>
          <a:xfrm>
            <a:off x="1767015" y="1213650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>
            <a:off x="1816443" y="1584353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/>
          <p:nvPr/>
        </p:nvCxnSpPr>
        <p:spPr>
          <a:xfrm>
            <a:off x="1767015" y="2873575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1834978" y="4171035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>
            <a:off x="1767015" y="5097791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7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6796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9F6A4A-EB20-B291-F046-4921130242AF}"/>
              </a:ext>
            </a:extLst>
          </p:cNvPr>
          <p:cNvSpPr txBox="1"/>
          <p:nvPr/>
        </p:nvSpPr>
        <p:spPr>
          <a:xfrm>
            <a:off x="1662818" y="2547371"/>
            <a:ext cx="9743493" cy="408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3600">
                <a:latin typeface="Montserrat Medium" panose="00000600000000000000" pitchFamily="2" charset="-52"/>
              </a:defRPr>
            </a:lvl1pPr>
          </a:lstStyle>
          <a:p>
            <a:pPr algn="ctr"/>
            <a:r>
              <a:rPr lang="ru-RU" sz="1800" b="1" dirty="0"/>
              <a:t>Областное государственное казённое общеобразовательное учреждение </a:t>
            </a:r>
            <a:br>
              <a:rPr lang="ru-RU" sz="1800" b="1" dirty="0"/>
            </a:br>
            <a:r>
              <a:rPr lang="ru-RU" sz="1800" b="1" dirty="0"/>
              <a:t>«Школа-интернат для обучающихся с ограниченными возможностями  здоровья № 26» </a:t>
            </a:r>
            <a:br>
              <a:rPr lang="ru-RU" sz="1800" b="1" dirty="0"/>
            </a:br>
            <a:r>
              <a:rPr lang="ru-RU" sz="1800" b="1" dirty="0"/>
              <a:t>г. Ульяновск, ул. </a:t>
            </a:r>
            <a:r>
              <a:rPr lang="ru-RU" sz="1800" b="1" dirty="0" err="1"/>
              <a:t>Толбухина</a:t>
            </a:r>
            <a:r>
              <a:rPr lang="ru-RU" sz="1800" b="1" dirty="0"/>
              <a:t>, 21</a:t>
            </a:r>
            <a:br>
              <a:rPr lang="ru-RU" sz="1800" b="1" dirty="0"/>
            </a:br>
            <a:r>
              <a:rPr lang="ru-RU" sz="1800" b="1" dirty="0"/>
              <a:t> </a:t>
            </a:r>
            <a:br>
              <a:rPr lang="ru-RU" sz="1800" b="1" dirty="0"/>
            </a:br>
            <a:r>
              <a:rPr lang="ru-RU" sz="1800" b="1" dirty="0"/>
              <a:t>Директор  </a:t>
            </a:r>
            <a:r>
              <a:rPr lang="ru-RU" sz="1800" b="1" dirty="0" err="1"/>
              <a:t>Хорькова</a:t>
            </a:r>
            <a:r>
              <a:rPr lang="ru-RU" sz="1800" b="1" dirty="0"/>
              <a:t> Лариса Александровна, </a:t>
            </a:r>
            <a:br>
              <a:rPr lang="ru-RU" sz="1800" b="1" dirty="0"/>
            </a:br>
            <a:r>
              <a:rPr lang="ru-RU" sz="1800" b="1" dirty="0"/>
              <a:t> 8(8422) 58-95-84,</a:t>
            </a:r>
            <a:br>
              <a:rPr lang="ru-RU" sz="1800" b="1" dirty="0"/>
            </a:br>
            <a:r>
              <a:rPr lang="ru-RU" sz="1800" b="1" dirty="0"/>
              <a:t> koush262@mail.ru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 https://shkolainternat26ulyanovsk-r73.gosweb.gosuslugi.ru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 https://vk.com/koush26 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Заместитель директора по УВР Рожкова Елена Константиновна</a:t>
            </a:r>
            <a:br>
              <a:rPr lang="ru-RU" sz="1800" b="1" dirty="0"/>
            </a:br>
            <a:r>
              <a:rPr lang="ru-RU" sz="1800" b="1" dirty="0"/>
              <a:t> Заместитель директора по КР Погорелова Елена </a:t>
            </a:r>
            <a:r>
              <a:rPr lang="ru-RU" sz="1800" b="1" dirty="0" smtClean="0"/>
              <a:t>Аркадьевна</a:t>
            </a:r>
          </a:p>
          <a:p>
            <a:pPr algn="ctr"/>
            <a:r>
              <a:rPr lang="ru-RU" sz="1800" b="1" dirty="0"/>
              <a:t>Заместитель директора по </a:t>
            </a:r>
            <a:r>
              <a:rPr lang="ru-RU" sz="1800" b="1" dirty="0" smtClean="0"/>
              <a:t>ВР Данилова Татьяна Николаевна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3141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Спасибо за внимание! 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Готовы к сотрудничеству</a:t>
            </a:r>
          </a:p>
        </p:txBody>
      </p:sp>
    </p:spTree>
    <p:extLst>
      <p:ext uri="{BB962C8B-B14F-4D97-AF65-F5344CB8AC3E}">
        <p14:creationId xmlns:p14="http://schemas.microsoft.com/office/powerpoint/2010/main" val="37449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26A2D8-2C62-90AD-D2A8-BE4AA6B6AD91}"/>
              </a:ext>
            </a:extLst>
          </p:cNvPr>
          <p:cNvSpPr txBox="1"/>
          <p:nvPr/>
        </p:nvSpPr>
        <p:spPr>
          <a:xfrm>
            <a:off x="0" y="209550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Эффектами реализации здоровьесберегающих технологий в образовании школьников с ОВЗ стали:</a:t>
            </a:r>
            <a:endParaRPr lang="ru-RU" sz="28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D0746170-85E8-8F18-AD23-3415FBCCB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407342"/>
              </p:ext>
            </p:extLst>
          </p:nvPr>
        </p:nvGraphicFramePr>
        <p:xfrm>
          <a:off x="0" y="954107"/>
          <a:ext cx="12192000" cy="572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-57891"/>
            <a:ext cx="12192000" cy="6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26A2D8-2C62-90AD-D2A8-BE4AA6B6AD91}"/>
              </a:ext>
            </a:extLst>
          </p:cNvPr>
          <p:cNvSpPr txBox="1"/>
          <p:nvPr/>
        </p:nvSpPr>
        <p:spPr>
          <a:xfrm>
            <a:off x="1705232" y="361950"/>
            <a:ext cx="9984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Эффекты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реализации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здоровьесберегающих технологий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образовании    школьников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с ОВЗ стали: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1816443" y="1584353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070198" y="1384641"/>
            <a:ext cx="3879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фактор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79056" y="2288182"/>
            <a:ext cx="4704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фактор 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2693317" y="4365926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3218935" y="3387899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>
            <a:off x="2570205" y="2487894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255938" y="3280863"/>
            <a:ext cx="3302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Средовой фактор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58548" y="4330976"/>
            <a:ext cx="6382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Медико-профилактический фактор 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1939555" y="5401901"/>
            <a:ext cx="753762" cy="185352"/>
          </a:xfrm>
          <a:prstGeom prst="bentConnector3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70198" y="5494577"/>
            <a:ext cx="6303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Материально-технический фактор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7A71E4F0-9489-C331-8B28-1FC47570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0000" l="3143" r="96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55" y="1384641"/>
            <a:ext cx="3669559" cy="26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3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4087" y="575274"/>
            <a:ext cx="8856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в образовательной практике.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1015" y="1378867"/>
            <a:ext cx="9084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Психолого-педагогические </a:t>
            </a:r>
            <a:r>
              <a:rPr lang="ru-RU" sz="24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</a:t>
            </a:r>
            <a:endParaRPr lang="ru-RU" sz="2400" u="sng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5168" y="2097930"/>
            <a:ext cx="10416746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Равномерное чередование периодов учебы и каникул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Технологию оптимизации обучения в условиях повышенной образовательной нагрузки 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Технологию модульного составления расписания уроков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Личностно-ориентированную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здоровьесберегающую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технологию</a:t>
            </a:r>
          </a:p>
          <a:p>
            <a:pPr marL="342900" lvl="0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Мультипрофильную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модель обучения в старшей школе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9373" y="605482"/>
            <a:ext cx="98730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-Эта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двигательной нагрузки является необходимым условием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высокой работоспособности и сохранения здоровья обучающихся.</a:t>
            </a:r>
          </a:p>
          <a:p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физминуток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1.Оздоровительно-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физкультминутки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2.Танцевальные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3.Физкультурно-спортивные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4.Подражательные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5.Двигательно-речевые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</p:txBody>
      </p:sp>
      <p:pic>
        <p:nvPicPr>
          <p:cNvPr id="6" name="Picture 2" descr="https://cdn.culture.ru/images/41e95f75-9a56-542c-88da-f2eb85270e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73" y="4077687"/>
            <a:ext cx="3941805" cy="2446639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33FAF2B-BAD7-99E8-F35A-5EDF2B736D6B}"/>
              </a:ext>
            </a:extLst>
          </p:cNvPr>
          <p:cNvSpPr txBox="1"/>
          <p:nvPr/>
        </p:nvSpPr>
        <p:spPr>
          <a:xfrm>
            <a:off x="1544595" y="485260"/>
            <a:ext cx="10161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ажнейшие условия правильной речи - это плавный длительный выдох, четкая ненапряженная артикуляция. 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659" y="1507525"/>
            <a:ext cx="99515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ритмичные шумные вдохи и выдохи способствуют насыщению организма кислородом, улучшают обменные процессы,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эмоциональное состояние, выводят из стресса, повышают иммунитет.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33BD296-2FC6-F16C-5DAD-2E776F4C7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6"/>
          <a:stretch/>
        </p:blipFill>
        <p:spPr>
          <a:xfrm>
            <a:off x="1754657" y="2800187"/>
            <a:ext cx="6070063" cy="3855308"/>
          </a:xfrm>
          <a:prstGeom prst="ellips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0" name="Рисунок 9" descr="C:\Users\Admin\AppData\Local\Temp\Temp1_25-12-2022_21-35-44.zip\IMG_55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r="5590" b="26060"/>
          <a:stretch/>
        </p:blipFill>
        <p:spPr bwMode="auto">
          <a:xfrm>
            <a:off x="8313854" y="3064474"/>
            <a:ext cx="3098921" cy="285441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10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dmin\Desktop\школа\attachment (10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16" y="783988"/>
            <a:ext cx="3152560" cy="48204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13222" y="579240"/>
            <a:ext cx="791244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С.А. Сухомлинский писал, что истоки способностей и дарования детей на кончиках их пальцев. От них, образно говоря, идут тончайшие ручейки, которые питают источники творческой мысли.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47502" y="1747502"/>
            <a:ext cx="6096000" cy="468333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пальчиковые игры с мелкими предметами;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пальчиковые игры со скороговорками;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пальчиковые игры со стихами;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пальчиковая гимнастика;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самомассаж кистей и пальцев рук 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 использованием специальных предметов-пособий,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пальчиковый алфавит;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пальчиковый театр;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180340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- театр теней.</a:t>
            </a:r>
            <a:endParaRPr lang="ru-RU" sz="240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D36C243-6C07-3A3B-C526-7B9CB8BE8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44" y="1487844"/>
            <a:ext cx="4685504" cy="3514129"/>
          </a:xfrm>
          <a:prstGeom prst="flowChartAlternateProcess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11179" y="498559"/>
            <a:ext cx="9790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проекта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Доброшкола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нами было приобретено современное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76652BC-4376-7E74-9C4D-FB4C9A9728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812082" y="747341"/>
            <a:ext cx="3493294" cy="4657725"/>
          </a:xfrm>
          <a:prstGeom prst="flowChartAlternateProcess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t="18496" r="82012" b="38035"/>
          <a:stretch/>
        </p:blipFill>
        <p:spPr>
          <a:xfrm>
            <a:off x="5627988" y="3076203"/>
            <a:ext cx="3493872" cy="41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00F0C3-F731-37D7-F8EA-CDF44C6E87ED}"/>
              </a:ext>
            </a:extLst>
          </p:cNvPr>
          <p:cNvSpPr txBox="1"/>
          <p:nvPr/>
        </p:nvSpPr>
        <p:spPr>
          <a:xfrm>
            <a:off x="80962" y="190500"/>
            <a:ext cx="12030075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Логопедическая ритмика является составной частью комплексного метода преодоления речевых нарушений у школьников </a:t>
            </a:r>
            <a:endParaRPr lang="ru-RU" sz="2800" b="1" dirty="0">
              <a:effectLst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mypresentation.ru/documents/44d8a9f2d81db754b87cc8da51eabeeb/im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3EA6D225-07C8-0840-C165-347405C6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11" y="1271932"/>
            <a:ext cx="4411480" cy="24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00F0C3-F731-37D7-F8EA-CDF44C6E87ED}"/>
              </a:ext>
            </a:extLst>
          </p:cNvPr>
          <p:cNvSpPr txBox="1"/>
          <p:nvPr/>
        </p:nvSpPr>
        <p:spPr>
          <a:xfrm>
            <a:off x="1343669" y="330136"/>
            <a:ext cx="10543532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Логопедическая ритмика является составной частью комплексного метода преодоления речевых нарушений у школьников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98357" y="3447183"/>
            <a:ext cx="82172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-дыхательная гимнастика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-артикуляционная гимнастика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под музыку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-слушание музыки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 воздухе и на бумаге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игровых ситуаций и драматизации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-выполнение заданий типа: дорисуй, раскрась, помоги.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63730" y="1596231"/>
            <a:ext cx="5237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коррекционных занятиях с элементами                    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используем следующие моменты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538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3220</TotalTime>
  <Words>681</Words>
  <Application>Microsoft Office PowerPoint</Application>
  <PresentationFormat>Произвольный</PresentationFormat>
  <Paragraphs>101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 Антипова</dc:creator>
  <cp:lastModifiedBy>user</cp:lastModifiedBy>
  <cp:revision>51</cp:revision>
  <dcterms:created xsi:type="dcterms:W3CDTF">2023-08-20T17:11:29Z</dcterms:created>
  <dcterms:modified xsi:type="dcterms:W3CDTF">2023-08-29T10:45:06Z</dcterms:modified>
</cp:coreProperties>
</file>