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6"/>
  </p:notesMasterIdLst>
  <p:sldIdLst>
    <p:sldId id="256" r:id="rId2"/>
    <p:sldId id="285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267" r:id="rId12"/>
    <p:sldId id="29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289" r:id="rId21"/>
    <p:sldId id="310" r:id="rId22"/>
    <p:sldId id="311" r:id="rId23"/>
    <p:sldId id="312" r:id="rId24"/>
    <p:sldId id="29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59E"/>
    <a:srgbClr val="0043C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1" autoAdjust="0"/>
    <p:restoredTop sz="94638" autoAdjust="0"/>
  </p:normalViewPr>
  <p:slideViewPr>
    <p:cSldViewPr>
      <p:cViewPr varScale="1">
        <p:scale>
          <a:sx n="82" d="100"/>
          <a:sy n="82" d="100"/>
        </p:scale>
        <p:origin x="-11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6603F-5032-4CEE-9B63-3A01B9644C2F}" type="doc">
      <dgm:prSet loTypeId="urn:microsoft.com/office/officeart/2005/8/layout/cycle6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4F33B80-809D-49FC-9C04-289A6098B1F7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700" b="1" dirty="0" smtClean="0">
              <a:solidFill>
                <a:srgbClr val="002060"/>
              </a:solidFill>
            </a:rPr>
            <a:t>Детские сады </a:t>
          </a:r>
          <a:r>
            <a:rPr lang="ru-RU" sz="1600" b="1" dirty="0" smtClean="0">
              <a:solidFill>
                <a:srgbClr val="002060"/>
              </a:solidFill>
            </a:rPr>
            <a:t>для</a:t>
          </a:r>
          <a:r>
            <a:rPr lang="ru-RU" sz="1700" b="1" dirty="0" smtClean="0">
              <a:solidFill>
                <a:srgbClr val="002060"/>
              </a:solidFill>
            </a:rPr>
            <a:t> детей с ОВЗ</a:t>
          </a:r>
          <a:endParaRPr lang="ru-RU" sz="1700" b="1" dirty="0">
            <a:solidFill>
              <a:srgbClr val="002060"/>
            </a:solidFill>
          </a:endParaRPr>
        </a:p>
      </dgm:t>
    </dgm:pt>
    <dgm:pt modelId="{62D4ADDC-DCFB-4750-9459-33A9EAF16165}" type="parTrans" cxnId="{C12B3F10-0DEB-4A05-870A-907DDDDB5045}">
      <dgm:prSet/>
      <dgm:spPr/>
      <dgm:t>
        <a:bodyPr/>
        <a:lstStyle/>
        <a:p>
          <a:endParaRPr lang="ru-RU"/>
        </a:p>
      </dgm:t>
    </dgm:pt>
    <dgm:pt modelId="{BFC17629-9CFD-439A-9E55-0654E8A1BD1C}" type="sibTrans" cxnId="{C12B3F10-0DEB-4A05-870A-907DDDDB5045}">
      <dgm:prSet/>
      <dgm:spPr/>
      <dgm:t>
        <a:bodyPr/>
        <a:lstStyle/>
        <a:p>
          <a:endParaRPr lang="ru-RU"/>
        </a:p>
      </dgm:t>
    </dgm:pt>
    <dgm:pt modelId="{AA56F64B-BE63-435A-BDA5-FC2B8F658C28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Учреждения культуры</a:t>
          </a:r>
          <a:endParaRPr lang="ru-RU" sz="1600" b="1" dirty="0">
            <a:solidFill>
              <a:srgbClr val="002060"/>
            </a:solidFill>
          </a:endParaRPr>
        </a:p>
      </dgm:t>
    </dgm:pt>
    <dgm:pt modelId="{C60AA71F-8F1A-4F5C-82C5-A8C92CC6D335}" type="parTrans" cxnId="{9EB8EE8B-3E58-436B-8D27-BA70B6CEBEBE}">
      <dgm:prSet/>
      <dgm:spPr/>
      <dgm:t>
        <a:bodyPr/>
        <a:lstStyle/>
        <a:p>
          <a:endParaRPr lang="ru-RU"/>
        </a:p>
      </dgm:t>
    </dgm:pt>
    <dgm:pt modelId="{C3D182A5-C1F6-4453-86B5-56A757839537}" type="sibTrans" cxnId="{9EB8EE8B-3E58-436B-8D27-BA70B6CEBEBE}">
      <dgm:prSet/>
      <dgm:spPr/>
      <dgm:t>
        <a:bodyPr/>
        <a:lstStyle/>
        <a:p>
          <a:endParaRPr lang="ru-RU"/>
        </a:p>
      </dgm:t>
    </dgm:pt>
    <dgm:pt modelId="{6A9AB673-A542-4F05-984E-18FFAEB50E22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Учреждения профессионального образования лиц с ОВЗ</a:t>
          </a:r>
        </a:p>
      </dgm:t>
    </dgm:pt>
    <dgm:pt modelId="{429128E8-7A9E-449C-9C59-99799F57465D}" type="parTrans" cxnId="{A41E22F9-7F2D-45EB-92A9-CD0F64989F23}">
      <dgm:prSet/>
      <dgm:spPr/>
      <dgm:t>
        <a:bodyPr/>
        <a:lstStyle/>
        <a:p>
          <a:endParaRPr lang="ru-RU"/>
        </a:p>
      </dgm:t>
    </dgm:pt>
    <dgm:pt modelId="{5551622A-70AB-4054-AE90-0F3E239715EA}" type="sibTrans" cxnId="{A41E22F9-7F2D-45EB-92A9-CD0F64989F23}">
      <dgm:prSet/>
      <dgm:spPr/>
      <dgm:t>
        <a:bodyPr/>
        <a:lstStyle/>
        <a:p>
          <a:endParaRPr lang="ru-RU"/>
        </a:p>
      </dgm:t>
    </dgm:pt>
    <dgm:pt modelId="{60526980-C43E-4649-9152-4D8146A35705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Центр реабилитации «Подсолнух»</a:t>
          </a:r>
        </a:p>
      </dgm:t>
    </dgm:pt>
    <dgm:pt modelId="{72BDB7EF-E6CF-43FC-BE29-60ACC6A48E0B}" type="parTrans" cxnId="{227A26A3-81F7-4F8E-8F61-290F8D975BAF}">
      <dgm:prSet/>
      <dgm:spPr/>
      <dgm:t>
        <a:bodyPr/>
        <a:lstStyle/>
        <a:p>
          <a:endParaRPr lang="ru-RU"/>
        </a:p>
      </dgm:t>
    </dgm:pt>
    <dgm:pt modelId="{E9F71ED6-0EB4-410F-BD1F-05A94926A586}" type="sibTrans" cxnId="{227A26A3-81F7-4F8E-8F61-290F8D975BAF}">
      <dgm:prSet/>
      <dgm:spPr/>
      <dgm:t>
        <a:bodyPr/>
        <a:lstStyle/>
        <a:p>
          <a:endParaRPr lang="ru-RU"/>
        </a:p>
      </dgm:t>
    </dgm:pt>
    <dgm:pt modelId="{4B4A44E2-33F2-4C47-8C52-32025E8CDACF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002060"/>
              </a:solidFill>
            </a:rPr>
            <a:t>Учреждения здравоохранения</a:t>
          </a:r>
          <a:endParaRPr lang="ru-RU" sz="1800" b="1" dirty="0" smtClean="0">
            <a:solidFill>
              <a:srgbClr val="002060"/>
            </a:solidFill>
          </a:endParaRPr>
        </a:p>
      </dgm:t>
    </dgm:pt>
    <dgm:pt modelId="{704306E9-297C-43F5-B351-F4FBD54A1C0C}" type="parTrans" cxnId="{E9CB1728-E7D5-4F6D-ABE5-5FD727048BE9}">
      <dgm:prSet/>
      <dgm:spPr/>
      <dgm:t>
        <a:bodyPr/>
        <a:lstStyle/>
        <a:p>
          <a:endParaRPr lang="ru-RU"/>
        </a:p>
      </dgm:t>
    </dgm:pt>
    <dgm:pt modelId="{2C676617-1FFA-4F7D-A907-AE81FE79C0EE}" type="sibTrans" cxnId="{E9CB1728-E7D5-4F6D-ABE5-5FD727048BE9}">
      <dgm:prSet/>
      <dgm:spPr/>
      <dgm:t>
        <a:bodyPr/>
        <a:lstStyle/>
        <a:p>
          <a:endParaRPr lang="ru-RU"/>
        </a:p>
      </dgm:t>
    </dgm:pt>
    <dgm:pt modelId="{DD92348E-EC73-40BC-8A3B-260538808C3B}" type="pres">
      <dgm:prSet presAssocID="{64C6603F-5032-4CEE-9B63-3A01B9644C2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E22E8C-BD1F-411A-BACD-BCAF06AA69BB}" type="pres">
      <dgm:prSet presAssocID="{84F33B80-809D-49FC-9C04-289A6098B1F7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D4F70-A76D-4B0C-85BB-3A9DCF053A15}" type="pres">
      <dgm:prSet presAssocID="{84F33B80-809D-49FC-9C04-289A6098B1F7}" presName="spNode" presStyleCnt="0"/>
      <dgm:spPr/>
    </dgm:pt>
    <dgm:pt modelId="{BB3E2644-3866-4A71-8B58-172E418757BB}" type="pres">
      <dgm:prSet presAssocID="{BFC17629-9CFD-439A-9E55-0654E8A1BD1C}" presName="sibTrans" presStyleLbl="sibTrans1D1" presStyleIdx="0" presStyleCnt="5"/>
      <dgm:spPr/>
      <dgm:t>
        <a:bodyPr/>
        <a:lstStyle/>
        <a:p>
          <a:endParaRPr lang="ru-RU"/>
        </a:p>
      </dgm:t>
    </dgm:pt>
    <dgm:pt modelId="{7D710F4A-F4EE-4232-B3E4-81F691EDDADD}" type="pres">
      <dgm:prSet presAssocID="{AA56F64B-BE63-435A-BDA5-FC2B8F658C28}" presName="node" presStyleLbl="node1" presStyleIdx="1" presStyleCnt="5" custScaleX="131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7119B-CA9D-4524-A60A-35069968E0CD}" type="pres">
      <dgm:prSet presAssocID="{AA56F64B-BE63-435A-BDA5-FC2B8F658C28}" presName="spNode" presStyleCnt="0"/>
      <dgm:spPr/>
    </dgm:pt>
    <dgm:pt modelId="{68DDC334-D536-4DE8-A40B-32975F811761}" type="pres">
      <dgm:prSet presAssocID="{C3D182A5-C1F6-4453-86B5-56A757839537}" presName="sibTrans" presStyleLbl="sibTrans1D1" presStyleIdx="1" presStyleCnt="5"/>
      <dgm:spPr/>
      <dgm:t>
        <a:bodyPr/>
        <a:lstStyle/>
        <a:p>
          <a:endParaRPr lang="ru-RU"/>
        </a:p>
      </dgm:t>
    </dgm:pt>
    <dgm:pt modelId="{FADA18B3-2F39-48BA-89D8-C21D51FBDFC4}" type="pres">
      <dgm:prSet presAssocID="{6A9AB673-A542-4F05-984E-18FFAEB50E22}" presName="node" presStyleLbl="node1" presStyleIdx="2" presStyleCnt="5" custScaleX="111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BA4B13-8430-452A-ADB2-D7728D001BDE}" type="pres">
      <dgm:prSet presAssocID="{6A9AB673-A542-4F05-984E-18FFAEB50E22}" presName="spNode" presStyleCnt="0"/>
      <dgm:spPr/>
    </dgm:pt>
    <dgm:pt modelId="{A493F581-F609-4A2E-BD1D-1FA21BD472B5}" type="pres">
      <dgm:prSet presAssocID="{5551622A-70AB-4054-AE90-0F3E239715EA}" presName="sibTrans" presStyleLbl="sibTrans1D1" presStyleIdx="2" presStyleCnt="5"/>
      <dgm:spPr/>
      <dgm:t>
        <a:bodyPr/>
        <a:lstStyle/>
        <a:p>
          <a:endParaRPr lang="ru-RU"/>
        </a:p>
      </dgm:t>
    </dgm:pt>
    <dgm:pt modelId="{196625E0-F95F-4782-8240-81C42FDC4F52}" type="pres">
      <dgm:prSet presAssocID="{60526980-C43E-4649-9152-4D8146A3570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A6FF0-8662-40B3-9F18-7C13E25E9539}" type="pres">
      <dgm:prSet presAssocID="{60526980-C43E-4649-9152-4D8146A35705}" presName="spNode" presStyleCnt="0"/>
      <dgm:spPr/>
    </dgm:pt>
    <dgm:pt modelId="{DECC397D-7A03-4128-BC3D-08CC03883B03}" type="pres">
      <dgm:prSet presAssocID="{E9F71ED6-0EB4-410F-BD1F-05A94926A586}" presName="sibTrans" presStyleLbl="sibTrans1D1" presStyleIdx="3" presStyleCnt="5"/>
      <dgm:spPr/>
      <dgm:t>
        <a:bodyPr/>
        <a:lstStyle/>
        <a:p>
          <a:endParaRPr lang="ru-RU"/>
        </a:p>
      </dgm:t>
    </dgm:pt>
    <dgm:pt modelId="{9766CE94-5F04-4822-AA80-1E0E2DF4D656}" type="pres">
      <dgm:prSet presAssocID="{4B4A44E2-33F2-4C47-8C52-32025E8CDAC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559E3-5FF4-448A-9317-5A8847B0ADCC}" type="pres">
      <dgm:prSet presAssocID="{4B4A44E2-33F2-4C47-8C52-32025E8CDACF}" presName="spNode" presStyleCnt="0"/>
      <dgm:spPr/>
    </dgm:pt>
    <dgm:pt modelId="{DFB78050-A367-49CE-9755-53F2316A83FF}" type="pres">
      <dgm:prSet presAssocID="{2C676617-1FFA-4F7D-A907-AE81FE79C0EE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C2215A4D-F4F7-4969-98A9-B860B63B341F}" type="presOf" srcId="{E9F71ED6-0EB4-410F-BD1F-05A94926A586}" destId="{DECC397D-7A03-4128-BC3D-08CC03883B03}" srcOrd="0" destOrd="0" presId="urn:microsoft.com/office/officeart/2005/8/layout/cycle6"/>
    <dgm:cxn modelId="{227A26A3-81F7-4F8E-8F61-290F8D975BAF}" srcId="{64C6603F-5032-4CEE-9B63-3A01B9644C2F}" destId="{60526980-C43E-4649-9152-4D8146A35705}" srcOrd="3" destOrd="0" parTransId="{72BDB7EF-E6CF-43FC-BE29-60ACC6A48E0B}" sibTransId="{E9F71ED6-0EB4-410F-BD1F-05A94926A586}"/>
    <dgm:cxn modelId="{403D87B5-A08F-4AB4-B03A-B150AC6F2EC9}" type="presOf" srcId="{C3D182A5-C1F6-4453-86B5-56A757839537}" destId="{68DDC334-D536-4DE8-A40B-32975F811761}" srcOrd="0" destOrd="0" presId="urn:microsoft.com/office/officeart/2005/8/layout/cycle6"/>
    <dgm:cxn modelId="{A2EE3EDF-5416-48F7-A3EF-EC186CA3A7B9}" type="presOf" srcId="{84F33B80-809D-49FC-9C04-289A6098B1F7}" destId="{13E22E8C-BD1F-411A-BACD-BCAF06AA69BB}" srcOrd="0" destOrd="0" presId="urn:microsoft.com/office/officeart/2005/8/layout/cycle6"/>
    <dgm:cxn modelId="{F031A246-E3D4-488E-90A8-9EBDFEE79FB4}" type="presOf" srcId="{4B4A44E2-33F2-4C47-8C52-32025E8CDACF}" destId="{9766CE94-5F04-4822-AA80-1E0E2DF4D656}" srcOrd="0" destOrd="0" presId="urn:microsoft.com/office/officeart/2005/8/layout/cycle6"/>
    <dgm:cxn modelId="{147711AD-99FC-44EF-BDD0-32644AA629D5}" type="presOf" srcId="{BFC17629-9CFD-439A-9E55-0654E8A1BD1C}" destId="{BB3E2644-3866-4A71-8B58-172E418757BB}" srcOrd="0" destOrd="0" presId="urn:microsoft.com/office/officeart/2005/8/layout/cycle6"/>
    <dgm:cxn modelId="{2599DF66-F803-408C-BDE7-D39C2DF2898B}" type="presOf" srcId="{64C6603F-5032-4CEE-9B63-3A01B9644C2F}" destId="{DD92348E-EC73-40BC-8A3B-260538808C3B}" srcOrd="0" destOrd="0" presId="urn:microsoft.com/office/officeart/2005/8/layout/cycle6"/>
    <dgm:cxn modelId="{A41E22F9-7F2D-45EB-92A9-CD0F64989F23}" srcId="{64C6603F-5032-4CEE-9B63-3A01B9644C2F}" destId="{6A9AB673-A542-4F05-984E-18FFAEB50E22}" srcOrd="2" destOrd="0" parTransId="{429128E8-7A9E-449C-9C59-99799F57465D}" sibTransId="{5551622A-70AB-4054-AE90-0F3E239715EA}"/>
    <dgm:cxn modelId="{BD633A5D-FB12-4E83-A073-D0E1618A1417}" type="presOf" srcId="{AA56F64B-BE63-435A-BDA5-FC2B8F658C28}" destId="{7D710F4A-F4EE-4232-B3E4-81F691EDDADD}" srcOrd="0" destOrd="0" presId="urn:microsoft.com/office/officeart/2005/8/layout/cycle6"/>
    <dgm:cxn modelId="{E9CB1728-E7D5-4F6D-ABE5-5FD727048BE9}" srcId="{64C6603F-5032-4CEE-9B63-3A01B9644C2F}" destId="{4B4A44E2-33F2-4C47-8C52-32025E8CDACF}" srcOrd="4" destOrd="0" parTransId="{704306E9-297C-43F5-B351-F4FBD54A1C0C}" sibTransId="{2C676617-1FFA-4F7D-A907-AE81FE79C0EE}"/>
    <dgm:cxn modelId="{577AFED9-4F2E-4E38-8EF7-8CF38BD5C4CE}" type="presOf" srcId="{60526980-C43E-4649-9152-4D8146A35705}" destId="{196625E0-F95F-4782-8240-81C42FDC4F52}" srcOrd="0" destOrd="0" presId="urn:microsoft.com/office/officeart/2005/8/layout/cycle6"/>
    <dgm:cxn modelId="{CB549B4F-FBE3-4F2A-9EDD-34860E2924B5}" type="presOf" srcId="{6A9AB673-A542-4F05-984E-18FFAEB50E22}" destId="{FADA18B3-2F39-48BA-89D8-C21D51FBDFC4}" srcOrd="0" destOrd="0" presId="urn:microsoft.com/office/officeart/2005/8/layout/cycle6"/>
    <dgm:cxn modelId="{9EB8EE8B-3E58-436B-8D27-BA70B6CEBEBE}" srcId="{64C6603F-5032-4CEE-9B63-3A01B9644C2F}" destId="{AA56F64B-BE63-435A-BDA5-FC2B8F658C28}" srcOrd="1" destOrd="0" parTransId="{C60AA71F-8F1A-4F5C-82C5-A8C92CC6D335}" sibTransId="{C3D182A5-C1F6-4453-86B5-56A757839537}"/>
    <dgm:cxn modelId="{7D76509C-8F6D-4F5D-8006-5B1F37D8C60A}" type="presOf" srcId="{2C676617-1FFA-4F7D-A907-AE81FE79C0EE}" destId="{DFB78050-A367-49CE-9755-53F2316A83FF}" srcOrd="0" destOrd="0" presId="urn:microsoft.com/office/officeart/2005/8/layout/cycle6"/>
    <dgm:cxn modelId="{C12B3F10-0DEB-4A05-870A-907DDDDB5045}" srcId="{64C6603F-5032-4CEE-9B63-3A01B9644C2F}" destId="{84F33B80-809D-49FC-9C04-289A6098B1F7}" srcOrd="0" destOrd="0" parTransId="{62D4ADDC-DCFB-4750-9459-33A9EAF16165}" sibTransId="{BFC17629-9CFD-439A-9E55-0654E8A1BD1C}"/>
    <dgm:cxn modelId="{36E89BD7-CE45-4856-914B-1E029C687DA6}" type="presOf" srcId="{5551622A-70AB-4054-AE90-0F3E239715EA}" destId="{A493F581-F609-4A2E-BD1D-1FA21BD472B5}" srcOrd="0" destOrd="0" presId="urn:microsoft.com/office/officeart/2005/8/layout/cycle6"/>
    <dgm:cxn modelId="{CC7569E0-5BC6-4F5B-A872-BB7EB0324C73}" type="presParOf" srcId="{DD92348E-EC73-40BC-8A3B-260538808C3B}" destId="{13E22E8C-BD1F-411A-BACD-BCAF06AA69BB}" srcOrd="0" destOrd="0" presId="urn:microsoft.com/office/officeart/2005/8/layout/cycle6"/>
    <dgm:cxn modelId="{F5C29A07-0738-41D8-B855-01FCFF8D5EC5}" type="presParOf" srcId="{DD92348E-EC73-40BC-8A3B-260538808C3B}" destId="{9C8D4F70-A76D-4B0C-85BB-3A9DCF053A15}" srcOrd="1" destOrd="0" presId="urn:microsoft.com/office/officeart/2005/8/layout/cycle6"/>
    <dgm:cxn modelId="{74A4D799-5111-4AA1-AA10-726596264A6C}" type="presParOf" srcId="{DD92348E-EC73-40BC-8A3B-260538808C3B}" destId="{BB3E2644-3866-4A71-8B58-172E418757BB}" srcOrd="2" destOrd="0" presId="urn:microsoft.com/office/officeart/2005/8/layout/cycle6"/>
    <dgm:cxn modelId="{4E6CD51C-BBF7-409A-8A46-92DED2CB5D50}" type="presParOf" srcId="{DD92348E-EC73-40BC-8A3B-260538808C3B}" destId="{7D710F4A-F4EE-4232-B3E4-81F691EDDADD}" srcOrd="3" destOrd="0" presId="urn:microsoft.com/office/officeart/2005/8/layout/cycle6"/>
    <dgm:cxn modelId="{C3B05163-53C0-453F-A983-EDC9053469FD}" type="presParOf" srcId="{DD92348E-EC73-40BC-8A3B-260538808C3B}" destId="{5547119B-CA9D-4524-A60A-35069968E0CD}" srcOrd="4" destOrd="0" presId="urn:microsoft.com/office/officeart/2005/8/layout/cycle6"/>
    <dgm:cxn modelId="{F928C36B-3494-4DF7-BC5A-E990ABFE098D}" type="presParOf" srcId="{DD92348E-EC73-40BC-8A3B-260538808C3B}" destId="{68DDC334-D536-4DE8-A40B-32975F811761}" srcOrd="5" destOrd="0" presId="urn:microsoft.com/office/officeart/2005/8/layout/cycle6"/>
    <dgm:cxn modelId="{A32FBBBB-38BA-4393-A8FE-AA42383C20A0}" type="presParOf" srcId="{DD92348E-EC73-40BC-8A3B-260538808C3B}" destId="{FADA18B3-2F39-48BA-89D8-C21D51FBDFC4}" srcOrd="6" destOrd="0" presId="urn:microsoft.com/office/officeart/2005/8/layout/cycle6"/>
    <dgm:cxn modelId="{A116B696-D184-487D-B872-D76672D36F11}" type="presParOf" srcId="{DD92348E-EC73-40BC-8A3B-260538808C3B}" destId="{5ABA4B13-8430-452A-ADB2-D7728D001BDE}" srcOrd="7" destOrd="0" presId="urn:microsoft.com/office/officeart/2005/8/layout/cycle6"/>
    <dgm:cxn modelId="{A2446FF2-57A1-4FA5-9279-78758B4EA836}" type="presParOf" srcId="{DD92348E-EC73-40BC-8A3B-260538808C3B}" destId="{A493F581-F609-4A2E-BD1D-1FA21BD472B5}" srcOrd="8" destOrd="0" presId="urn:microsoft.com/office/officeart/2005/8/layout/cycle6"/>
    <dgm:cxn modelId="{EF165F29-99DC-41FC-8ABD-5243814A204E}" type="presParOf" srcId="{DD92348E-EC73-40BC-8A3B-260538808C3B}" destId="{196625E0-F95F-4782-8240-81C42FDC4F52}" srcOrd="9" destOrd="0" presId="urn:microsoft.com/office/officeart/2005/8/layout/cycle6"/>
    <dgm:cxn modelId="{4A891DDA-D1F8-4097-8494-63E5A5D004C0}" type="presParOf" srcId="{DD92348E-EC73-40BC-8A3B-260538808C3B}" destId="{A99A6FF0-8662-40B3-9F18-7C13E25E9539}" srcOrd="10" destOrd="0" presId="urn:microsoft.com/office/officeart/2005/8/layout/cycle6"/>
    <dgm:cxn modelId="{54DF5B2F-0A50-4BA6-A7FD-446A71CED650}" type="presParOf" srcId="{DD92348E-EC73-40BC-8A3B-260538808C3B}" destId="{DECC397D-7A03-4128-BC3D-08CC03883B03}" srcOrd="11" destOrd="0" presId="urn:microsoft.com/office/officeart/2005/8/layout/cycle6"/>
    <dgm:cxn modelId="{8A4C61B0-DCA0-4845-99B1-864AE3FC7F08}" type="presParOf" srcId="{DD92348E-EC73-40BC-8A3B-260538808C3B}" destId="{9766CE94-5F04-4822-AA80-1E0E2DF4D656}" srcOrd="12" destOrd="0" presId="urn:microsoft.com/office/officeart/2005/8/layout/cycle6"/>
    <dgm:cxn modelId="{65D163D4-9BB8-40B4-BDD4-5CEB32C3B8A6}" type="presParOf" srcId="{DD92348E-EC73-40BC-8A3B-260538808C3B}" destId="{E8D559E3-5FF4-448A-9317-5A8847B0ADCC}" srcOrd="13" destOrd="0" presId="urn:microsoft.com/office/officeart/2005/8/layout/cycle6"/>
    <dgm:cxn modelId="{1B4B83E5-A338-470B-9C35-17EF106C3A3B}" type="presParOf" srcId="{DD92348E-EC73-40BC-8A3B-260538808C3B}" destId="{DFB78050-A367-49CE-9755-53F2316A83FF}" srcOrd="14" destOrd="0" presId="urn:microsoft.com/office/officeart/2005/8/layout/cycle6"/>
  </dgm:cxnLst>
  <dgm:bg>
    <a:noFill/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4950E-038A-4B0F-9347-EF852C281BB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634F75-2631-4FB6-AA3E-52DC299E5C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34F75-2631-4FB6-AA3E-52DC299E5CF0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34F75-2631-4FB6-AA3E-52DC299E5CF0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34F75-2631-4FB6-AA3E-52DC299E5CF0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34F75-2631-4FB6-AA3E-52DC299E5CF0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34F75-2631-4FB6-AA3E-52DC299E5CF0}" type="slidenum">
              <a:rPr lang="ru-RU" smtClean="0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34F75-2631-4FB6-AA3E-52DC299E5CF0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34F75-2631-4FB6-AA3E-52DC299E5CF0}" type="slidenum">
              <a:rPr lang="ru-RU" smtClean="0"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shkola19ulyanovsk-r73.gosweb.gosuslugi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1142984"/>
            <a:ext cx="8001056" cy="235745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/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</a:rPr>
              <a:t>Воспитательная  </a:t>
            </a:r>
            <a:r>
              <a:rPr lang="ru-RU" sz="2800" b="1" dirty="0" smtClean="0">
                <a:solidFill>
                  <a:srgbClr val="002060"/>
                </a:solidFill>
              </a:rPr>
              <a:t>работа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как условие развития социального </a:t>
            </a:r>
            <a:r>
              <a:rPr lang="ru-RU" sz="2800" b="1" dirty="0" smtClean="0">
                <a:solidFill>
                  <a:srgbClr val="002060"/>
                </a:solidFill>
              </a:rPr>
              <a:t>компонента образовательной </a:t>
            </a:r>
            <a:r>
              <a:rPr lang="ru-RU" sz="2800" b="1" dirty="0" smtClean="0">
                <a:solidFill>
                  <a:srgbClr val="002060"/>
                </a:solidFill>
              </a:rPr>
              <a:t>среды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00232" y="5143512"/>
            <a:ext cx="6143668" cy="461962"/>
          </a:xfrm>
          <a:ln>
            <a:solidFill>
              <a:schemeClr val="bg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endParaRPr lang="ru-RU" sz="2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                                                                      </a:t>
            </a:r>
            <a:r>
              <a:rPr lang="ru-RU" sz="1600" b="1" dirty="0" smtClean="0">
                <a:solidFill>
                  <a:srgbClr val="002060"/>
                </a:solidFill>
              </a:rPr>
              <a:t>25.08.2023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428728" y="3857628"/>
            <a:ext cx="6715172" cy="785818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38100" dist="25400" dir="54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Нуриева Ольга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Михайловна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ru-RU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директор ОГКОУ Школа №19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endParaRPr lang="ru-RU" sz="100" b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 3"/>
              <a:buNone/>
              <a:tabLst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291"/>
            <a:ext cx="3500462" cy="10279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Работа с родителями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повышение </a:t>
            </a:r>
            <a:r>
              <a:rPr lang="ru-RU" sz="1800" b="1" dirty="0" smtClean="0">
                <a:solidFill>
                  <a:srgbClr val="002060"/>
                </a:solidFill>
              </a:rPr>
              <a:t>психолого-педагогических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450850" indent="-184150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знаний </a:t>
            </a:r>
            <a:r>
              <a:rPr lang="ru-RU" sz="1800" b="1" dirty="0" smtClean="0">
                <a:solidFill>
                  <a:srgbClr val="002060"/>
                </a:solidFill>
              </a:rPr>
              <a:t>родителей 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r>
              <a:rPr lang="ru-RU" sz="1800" b="1" dirty="0" smtClean="0">
                <a:solidFill>
                  <a:srgbClr val="002060"/>
                </a:solidFill>
              </a:rPr>
              <a:t>вовлечение </a:t>
            </a:r>
            <a:r>
              <a:rPr lang="ru-RU" sz="1800" b="1" dirty="0" smtClean="0">
                <a:solidFill>
                  <a:srgbClr val="002060"/>
                </a:solidFill>
              </a:rPr>
              <a:t>родителей в </a:t>
            </a:r>
            <a:r>
              <a:rPr lang="ru-RU" sz="1800" b="1" dirty="0" err="1" smtClean="0">
                <a:solidFill>
                  <a:srgbClr val="002060"/>
                </a:solidFill>
              </a:rPr>
              <a:t>учебно</a:t>
            </a:r>
            <a:r>
              <a:rPr lang="ru-RU" sz="1800" b="1" dirty="0" smtClean="0">
                <a:solidFill>
                  <a:srgbClr val="002060"/>
                </a:solidFill>
              </a:rPr>
              <a:t>-</a:t>
            </a:r>
          </a:p>
          <a:p>
            <a:pPr marL="273050" indent="-6350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воспитательный </a:t>
            </a:r>
            <a:r>
              <a:rPr lang="ru-RU" sz="1800" b="1" dirty="0" smtClean="0">
                <a:solidFill>
                  <a:srgbClr val="002060"/>
                </a:solidFill>
              </a:rPr>
              <a:t>процесс </a:t>
            </a:r>
          </a:p>
          <a:p>
            <a:r>
              <a:rPr lang="ru-RU" sz="1800" b="1" dirty="0" smtClean="0">
                <a:solidFill>
                  <a:srgbClr val="002060"/>
                </a:solidFill>
              </a:rPr>
              <a:t>участие </a:t>
            </a:r>
            <a:r>
              <a:rPr lang="ru-RU" sz="1800" b="1" dirty="0" smtClean="0">
                <a:solidFill>
                  <a:srgbClr val="002060"/>
                </a:solidFill>
              </a:rPr>
              <a:t>родителей в управлении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273050" indent="-6350"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школой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48130" name="Picture 2" descr="https://sun9-48.userapi.com/impg/CZF_h69czKYyl5oL7gWftpORX0MLj2KiflhmMQ/UV5JglPAJL4.jpg?size=1280x960&amp;quality=96&amp;sign=422f8c165beab87eb7743a2e6d91664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643314"/>
            <a:ext cx="3571900" cy="2678925"/>
          </a:xfrm>
          <a:prstGeom prst="rect">
            <a:avLst/>
          </a:prstGeom>
          <a:noFill/>
        </p:spPr>
      </p:pic>
      <p:pic>
        <p:nvPicPr>
          <p:cNvPr id="48132" name="Picture 4" descr="https://sun9-29.userapi.com/impg/pwyEIH2UgQlPSxErpVJusHyCDoCETT8diyT5_Q/2gUBWFB03QM.jpg?size=819x1080&amp;quality=96&amp;sign=c67f55e19d63d56b6fb3d3edc9b37e93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428736"/>
            <a:ext cx="3939806" cy="51953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90650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Школа взаимодействует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sz="quarter" idx="1"/>
          </p:nvPr>
        </p:nvGraphicFramePr>
        <p:xfrm>
          <a:off x="428596" y="1214422"/>
          <a:ext cx="8258204" cy="4941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14290"/>
            <a:ext cx="3000395" cy="881059"/>
          </a:xfrm>
          <a:prstGeom prst="rect">
            <a:avLst/>
          </a:prstGeom>
          <a:noFill/>
        </p:spPr>
      </p:pic>
      <p:sp>
        <p:nvSpPr>
          <p:cNvPr id="1032" name="AutoShape 8" descr="https://mail.yandex.ru/message_part/2023-06-25_10-29-36.png?_uid=93363725&amp;hid=1.1.2&amp;ids=183240209838670541&amp;name=2023-06-25_10-29-36.png&amp;yandex_class=yandex_inline_content_320.mail:0.E9148738:1667419225194340659940291446433_1.1.2_183240209838670541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mail.yandex.ru/message_part/2023-06-25_10-29-36.png?_uid=93363725&amp;hid=1.1.2&amp;ids=183240209838670541&amp;name=2023-06-25_10-29-36.png&amp;yandex_class=yandex_inline_content_320.mail:0.E9148738:1667419225194340659940291446433_1.1.2_183240209838670541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5" descr="D:\Работа Оля\ПП\связи школы\2023-06-25_09-56-2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2143116"/>
            <a:ext cx="1645657" cy="864490"/>
          </a:xfrm>
          <a:prstGeom prst="rect">
            <a:avLst/>
          </a:prstGeom>
          <a:noFill/>
        </p:spPr>
      </p:pic>
      <p:pic>
        <p:nvPicPr>
          <p:cNvPr id="27" name="Picture 3" descr="D:\Работа Оля\ПП\связи школы\2023-06-25_09-49-4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4286256"/>
            <a:ext cx="1643074" cy="609317"/>
          </a:xfrm>
          <a:prstGeom prst="rect">
            <a:avLst/>
          </a:prstGeom>
          <a:noFill/>
        </p:spPr>
      </p:pic>
      <p:pic>
        <p:nvPicPr>
          <p:cNvPr id="28" name="Picture 2" descr="D:\Работа Оля\ПП\связи школы\2023-06-25_09-48-1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5500702"/>
            <a:ext cx="1800820" cy="578461"/>
          </a:xfrm>
          <a:prstGeom prst="rect">
            <a:avLst/>
          </a:prstGeom>
          <a:noFill/>
        </p:spPr>
      </p:pic>
      <p:pic>
        <p:nvPicPr>
          <p:cNvPr id="23" name="Содержимое 12" descr="2023-06-25_09-46-2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15140" y="4643446"/>
            <a:ext cx="1859452" cy="739507"/>
          </a:xfrm>
          <a:prstGeom prst="rect">
            <a:avLst/>
          </a:prstGeom>
        </p:spPr>
      </p:pic>
      <p:pic>
        <p:nvPicPr>
          <p:cNvPr id="29" name="Picture 11" descr="C:\Users\Пользователь\Downloads\2023-06-25_10-29-36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42976" y="4143380"/>
            <a:ext cx="2422268" cy="799190"/>
          </a:xfrm>
          <a:prstGeom prst="rect">
            <a:avLst/>
          </a:prstGeom>
          <a:noFill/>
        </p:spPr>
      </p:pic>
      <p:pic>
        <p:nvPicPr>
          <p:cNvPr id="14" name="Picture 2" descr="https://yt3.googleusercontent.com/ytc/AL5GRJXAVSTZHWP_1bgqpOySl7MJbSfZRGXtaOOuVP1y9A=s900-c-k-c0x00ffffff-no-rj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29388" y="1428736"/>
            <a:ext cx="1214445" cy="1214445"/>
          </a:xfrm>
          <a:prstGeom prst="rect">
            <a:avLst/>
          </a:prstGeom>
          <a:noFill/>
        </p:spPr>
      </p:pic>
      <p:pic>
        <p:nvPicPr>
          <p:cNvPr id="16" name="Picture 5" descr="https://s10.stc.all.kpcdn.net/share/i/4/1082566/inx960x64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8662" y="1428736"/>
            <a:ext cx="1703159" cy="10715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19212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3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Общешкольные мероприятия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3000395" cy="881059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85720" y="1219200"/>
            <a:ext cx="840108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800" b="1" dirty="0" smtClean="0">
                <a:solidFill>
                  <a:srgbClr val="002060"/>
                </a:solidFill>
              </a:rPr>
              <a:t>Спартакиада</a:t>
            </a:r>
          </a:p>
          <a:p>
            <a:pPr eaLnBrk="0" hangingPunc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2800" b="1" dirty="0" smtClean="0">
                <a:solidFill>
                  <a:srgbClr val="002060"/>
                </a:solidFill>
              </a:rPr>
              <a:t>Выше, сильнее,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eaLnBrk="0" hangingPunc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быстрее</a:t>
            </a:r>
            <a:r>
              <a:rPr lang="ru-RU" sz="2800" b="1" dirty="0" smtClean="0">
                <a:solidFill>
                  <a:srgbClr val="002060"/>
                </a:solidFill>
              </a:rPr>
              <a:t>!»</a:t>
            </a:r>
          </a:p>
          <a:p>
            <a:pPr eaLnBrk="0" hangingPunc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</a:rPr>
              <a:t>рамках программы</a:t>
            </a:r>
          </a:p>
          <a:p>
            <a:pPr eaLnBrk="0" hangingPunct="0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«</a:t>
            </a:r>
            <a:r>
              <a:rPr lang="ru-RU" sz="2800" b="1" dirty="0" smtClean="0">
                <a:solidFill>
                  <a:srgbClr val="002060"/>
                </a:solidFill>
              </a:rPr>
              <a:t>Динамо-детям </a:t>
            </a:r>
            <a:r>
              <a:rPr lang="ru-RU" sz="2800" b="1" dirty="0" smtClean="0">
                <a:solidFill>
                  <a:srgbClr val="002060"/>
                </a:solidFill>
              </a:rPr>
              <a:t>России</a:t>
            </a:r>
            <a:r>
              <a:rPr lang="ru-RU" sz="2800" b="1" dirty="0" smtClean="0">
                <a:solidFill>
                  <a:srgbClr val="002060"/>
                </a:solidFill>
              </a:rPr>
              <a:t>»</a:t>
            </a:r>
            <a:r>
              <a:rPr lang="ru-RU" sz="3000" dirty="0" smtClean="0">
                <a:solidFill>
                  <a:srgbClr val="002060"/>
                </a:solidFill>
              </a:rPr>
              <a:t> </a:t>
            </a:r>
            <a:endParaRPr lang="ru-RU" sz="3000" dirty="0">
              <a:solidFill>
                <a:srgbClr val="002060"/>
              </a:solidFill>
            </a:endParaRPr>
          </a:p>
        </p:txBody>
      </p:sp>
      <p:pic>
        <p:nvPicPr>
          <p:cNvPr id="18" name="Picture 4" descr="G:\По ЗОЖ\фото\9tl_sgJar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214422"/>
            <a:ext cx="4008459" cy="534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19212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3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Общешкольные мероприятия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3000395" cy="881059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85720" y="1219200"/>
            <a:ext cx="35719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Первенство области по лыжным гонкам по программе Специальной Олимпиады для лиц с ОВЗ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Picture 2" descr="C:\Windows\system32\config\systemprofile\Desktop\JPpER5MVz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71612"/>
            <a:ext cx="2643206" cy="3485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Windows\system32\config\systemprofile\Desktop\6ahgZf7-P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500306"/>
            <a:ext cx="2928958" cy="389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Windows\system32\config\systemprofile\Desktop\gr5J5b5TY9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357686" y="3357562"/>
            <a:ext cx="3983929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19212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3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Общешкольные мероприятия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3000395" cy="881059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Grp="1" noChangeArrowheads="1"/>
          </p:cNvSpPr>
          <p:nvPr>
            <p:ph sz="quarter" idx="1"/>
          </p:nvPr>
        </p:nvSpPr>
        <p:spPr bwMode="auto">
          <a:xfrm>
            <a:off x="714348" y="1428736"/>
            <a:ext cx="735811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Спортивный праздник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ну-ка, девочки!»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Windows\system32\config\systemprofile\Desktop\7wuRUzkMIH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214554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Windows\system32\config\systemprofile\Desktop\cpNAQKs9Do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285992"/>
            <a:ext cx="2751208" cy="366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19212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3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Общешкольные мероприятия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3000395" cy="881059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85720" y="1219200"/>
            <a:ext cx="65722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Спортивный праздник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«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ну-ка,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мальчики!»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Windows\system32\config\systemprofile\Desktop\pwG2d5Cmrno.jpg"/>
          <p:cNvPicPr>
            <a:picLocks noChangeAspect="1" noChangeArrowheads="1"/>
          </p:cNvPicPr>
          <p:nvPr/>
        </p:nvPicPr>
        <p:blipFill>
          <a:blip r:embed="rId3" cstate="print"/>
          <a:srcRect l="4666"/>
          <a:stretch>
            <a:fillRect/>
          </a:stretch>
        </p:blipFill>
        <p:spPr bwMode="auto">
          <a:xfrm>
            <a:off x="571472" y="2071678"/>
            <a:ext cx="2963852" cy="4144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Windows\system32\config\systemprofile\Desktop\4-ne2c9M7d4.jpg"/>
          <p:cNvPicPr>
            <a:picLocks noChangeAspect="1" noChangeArrowheads="1"/>
          </p:cNvPicPr>
          <p:nvPr/>
        </p:nvPicPr>
        <p:blipFill>
          <a:blip r:embed="rId4" cstate="print"/>
          <a:srcRect l="5315" r="2068"/>
          <a:stretch>
            <a:fillRect/>
          </a:stretch>
        </p:blipFill>
        <p:spPr bwMode="auto">
          <a:xfrm>
            <a:off x="3857620" y="2071678"/>
            <a:ext cx="4406900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19212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3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Общешкольные мероприятия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3000395" cy="881059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85720" y="1219200"/>
            <a:ext cx="82153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Районный конкурс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«Новогодние игрушки и шары гиганты»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Windows\System32\config\systemprofile\Desktop\n_ZYeDFrUy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85786" y="1928802"/>
            <a:ext cx="3320348" cy="4410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Windows\system32\config\systemprofile\Desktop\-KOzHaW86Q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000240"/>
            <a:ext cx="4137184" cy="232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Windows\System32\config\systemprofile\Desktop\EQioe60e_S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9" y="4192949"/>
            <a:ext cx="1571636" cy="2165010"/>
          </a:xfrm>
          <a:prstGeom prst="rect">
            <a:avLst/>
          </a:prstGeom>
          <a:noFill/>
        </p:spPr>
      </p:pic>
      <p:pic>
        <p:nvPicPr>
          <p:cNvPr id="13" name="Picture 3" descr="C:\Windows\System32\config\systemprofile\Desktop\MHZAPEkyJz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214818"/>
            <a:ext cx="1500198" cy="21403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19212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3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Общешкольные мероприятия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3000395" cy="881059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85720" y="1219200"/>
            <a:ext cx="8215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конкурс на лучшую работу по вопросам избирательного права и процесса, повышения правовой культуры избирателей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Windows\system32\config\systemprofile\Desktop\5X40xLV26b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00100" y="2428868"/>
            <a:ext cx="3035291" cy="4031871"/>
          </a:xfrm>
          <a:prstGeom prst="rect">
            <a:avLst/>
          </a:prstGeom>
          <a:noFill/>
        </p:spPr>
      </p:pic>
      <p:pic>
        <p:nvPicPr>
          <p:cNvPr id="14" name="Picture 3" descr="C:\Windows\system32\config\systemprofile\Desktop\QBFUkKZeF_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14877" y="2357430"/>
            <a:ext cx="3071834" cy="40794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19212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3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Общешкольные мероприятия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3000395" cy="881059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85720" y="1219200"/>
            <a:ext cx="82153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Широкая Масленица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Windows\System32\config\systemprofile\Downloads\IMG20230222103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2910" y="1643050"/>
            <a:ext cx="2882130" cy="2170104"/>
          </a:xfrm>
          <a:prstGeom prst="rect">
            <a:avLst/>
          </a:prstGeom>
          <a:noFill/>
        </p:spPr>
      </p:pic>
      <p:pic>
        <p:nvPicPr>
          <p:cNvPr id="8" name="Picture 2" descr="F:\фотки\2022\Все\IMG202302221034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29124" y="1643050"/>
            <a:ext cx="3184477" cy="2397120"/>
          </a:xfrm>
          <a:prstGeom prst="rect">
            <a:avLst/>
          </a:prstGeom>
          <a:noFill/>
        </p:spPr>
      </p:pic>
      <p:pic>
        <p:nvPicPr>
          <p:cNvPr id="9" name="Picture 3" descr="F:\фотки\2022\Все\IMG202302221031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42910" y="4071942"/>
            <a:ext cx="3024873" cy="2276978"/>
          </a:xfrm>
          <a:prstGeom prst="rect">
            <a:avLst/>
          </a:prstGeom>
          <a:noFill/>
        </p:spPr>
      </p:pic>
      <p:pic>
        <p:nvPicPr>
          <p:cNvPr id="11" name="Picture 3" descr="F:\фотки\2022\Все\IMG202302221045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4071942"/>
            <a:ext cx="3184477" cy="239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19212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3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Общешкольные мероприятия</a:t>
            </a:r>
            <a: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3000395" cy="881059"/>
          </a:xfrm>
          <a:prstGeom prst="rect">
            <a:avLst/>
          </a:prstGeom>
          <a:noFill/>
        </p:spPr>
      </p:pic>
      <p:sp>
        <p:nvSpPr>
          <p:cNvPr id="17" name="Rectangle 1"/>
          <p:cNvSpPr>
            <a:spLocks noGrp="1" noChangeArrowheads="1"/>
          </p:cNvSpPr>
          <p:nvPr>
            <p:ph sz="quarter" idx="1"/>
          </p:nvPr>
        </p:nvSpPr>
        <p:spPr bwMode="auto">
          <a:xfrm>
            <a:off x="285720" y="1219200"/>
            <a:ext cx="821537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Областной фестиваль детского художественного творчества для детей с ОВЗ «Храните детские сердца!»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F:\фотки\2022\IMG-20220505-WA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29124" y="3000372"/>
            <a:ext cx="4143404" cy="3107013"/>
          </a:xfrm>
          <a:prstGeom prst="rect">
            <a:avLst/>
          </a:prstGeom>
          <a:noFill/>
        </p:spPr>
      </p:pic>
      <p:pic>
        <p:nvPicPr>
          <p:cNvPr id="10" name="Picture 2" descr="F:\фотки\2022\Для Минсист\IMG-20220505-WA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58" y="2000240"/>
            <a:ext cx="4572794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14291"/>
            <a:ext cx="3500462" cy="10279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9286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Социальный компонент  -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мир отношений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1928802"/>
            <a:ext cx="8258204" cy="422815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cs typeface="AngsanaUPC" pitchFamily="18" charset="-34"/>
              </a:rPr>
              <a:t>	Воспитательная работа в ОГКОУ Школа №19</a:t>
            </a:r>
            <a:endParaRPr lang="ru-RU" sz="1800" b="1" dirty="0" smtClean="0">
              <a:solidFill>
                <a:srgbClr val="002060"/>
              </a:solidFill>
              <a:cs typeface="AngsanaUPC" pitchFamily="18" charset="-34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ngsanaUPC" pitchFamily="18" charset="-34"/>
              </a:rPr>
              <a:t>Способствует формированию личностных качеств детей с нарушением интеллекта, таких как социальная компетентность, эмоциональная интеллектуальность, умение работать в коллективе и принимать решения в социальных ситуациях</a:t>
            </a:r>
            <a:endParaRPr lang="ru-RU" sz="2000" dirty="0" smtClean="0">
              <a:solidFill>
                <a:srgbClr val="002060"/>
              </a:solidFill>
              <a:cs typeface="AngsanaUPC" pitchFamily="18" charset="-34"/>
            </a:endParaRP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ngsanaUPC" pitchFamily="18" charset="-34"/>
              </a:rPr>
              <a:t>Направлена </a:t>
            </a:r>
            <a:r>
              <a:rPr lang="ru-RU" sz="2000" dirty="0" smtClean="0">
                <a:solidFill>
                  <a:srgbClr val="002060"/>
                </a:solidFill>
                <a:cs typeface="AngsanaUPC" pitchFamily="18" charset="-34"/>
              </a:rPr>
              <a:t>на формирование социальных навыков и умений, способствующих адаптации и успешному функционированию в </a:t>
            </a:r>
            <a:r>
              <a:rPr lang="ru-RU" sz="2000" dirty="0" smtClean="0">
                <a:solidFill>
                  <a:srgbClr val="002060"/>
                </a:solidFill>
                <a:cs typeface="AngsanaUPC" pitchFamily="18" charset="-34"/>
              </a:rPr>
              <a:t>обществе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ngsanaUPC" pitchFamily="18" charset="-34"/>
              </a:rPr>
              <a:t>Планируется и осуществляется в соответствии с приоритетами государственной политики в сфере воспитания</a:t>
            </a:r>
            <a:endParaRPr lang="ru-RU" sz="2000" dirty="0" smtClean="0">
              <a:solidFill>
                <a:srgbClr val="002060"/>
              </a:solidFill>
              <a:cs typeface="AngsanaUPC" pitchFamily="18" charset="-34"/>
            </a:endParaRPr>
          </a:p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cs typeface="AngsanaUPC" pitchFamily="18" charset="-34"/>
              </a:rPr>
              <a:t>	</a:t>
            </a:r>
            <a:r>
              <a:rPr lang="ru-RU" sz="2100" b="1" dirty="0" smtClean="0">
                <a:solidFill>
                  <a:srgbClr val="002060"/>
                </a:solidFill>
                <a:cs typeface="AngsanaUPC" pitchFamily="18" charset="-34"/>
              </a:rPr>
              <a:t>Цель </a:t>
            </a:r>
            <a:r>
              <a:rPr lang="ru-RU" sz="2100" b="1" dirty="0" smtClean="0">
                <a:solidFill>
                  <a:srgbClr val="002060"/>
                </a:solidFill>
                <a:cs typeface="AngsanaUPC" pitchFamily="18" charset="-34"/>
              </a:rPr>
              <a:t>рабочей программы воспитания 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>
                <a:solidFill>
                  <a:srgbClr val="002060"/>
                </a:solidFill>
                <a:cs typeface="AngsanaUPC" pitchFamily="18" charset="-34"/>
              </a:rPr>
              <a:t>Личностное развитие обучающихся, формирование системных знаний о различных аспектах развития России и мира </a:t>
            </a: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Общешкольные мероприятия  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43050"/>
            <a:ext cx="8229600" cy="451391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ru-RU" sz="3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2928958" cy="860081"/>
          </a:xfrm>
          <a:prstGeom prst="rect">
            <a:avLst/>
          </a:prstGeom>
          <a:noFill/>
        </p:spPr>
      </p:pic>
      <p:pic>
        <p:nvPicPr>
          <p:cNvPr id="5" name="Picture 2" descr="F:\фотки\2022\Последний зволнок\IMG-c6ec8084c99cbf2312e2048a647e3a3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2844" y="1214422"/>
            <a:ext cx="5327379" cy="3001078"/>
          </a:xfrm>
          <a:prstGeom prst="rect">
            <a:avLst/>
          </a:prstGeom>
          <a:noFill/>
        </p:spPr>
      </p:pic>
      <p:pic>
        <p:nvPicPr>
          <p:cNvPr id="6" name="Picture 2" descr="C:\Windows\System32\config\systemprofile\Downloads\Фестиваль\Фестиваль\20230427_135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3357562"/>
            <a:ext cx="5484423" cy="308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Общешкольные мероприятия  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43050"/>
            <a:ext cx="8229600" cy="451391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ru-RU" sz="3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2928958" cy="860081"/>
          </a:xfrm>
          <a:prstGeom prst="rect">
            <a:avLst/>
          </a:prstGeom>
          <a:noFill/>
        </p:spPr>
      </p:pic>
      <p:pic>
        <p:nvPicPr>
          <p:cNvPr id="7" name="Picture 2" descr="D:\фотки\2023\IMG20230407135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4028401" cy="3033149"/>
          </a:xfrm>
          <a:prstGeom prst="rect">
            <a:avLst/>
          </a:prstGeom>
          <a:noFill/>
        </p:spPr>
      </p:pic>
      <p:pic>
        <p:nvPicPr>
          <p:cNvPr id="8" name="Picture 2" descr="C:\Windows\System32\config\systemprofile\Downloads\Фестиваль\Фестиваль\20230427_135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429000"/>
            <a:ext cx="5000660" cy="2812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Общешкольные мероприятия  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43050"/>
            <a:ext cx="8229600" cy="451391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ru-RU" sz="3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2928958" cy="860081"/>
          </a:xfrm>
          <a:prstGeom prst="rect">
            <a:avLst/>
          </a:prstGeom>
          <a:noFill/>
        </p:spPr>
      </p:pic>
      <p:pic>
        <p:nvPicPr>
          <p:cNvPr id="12" name="Picture 3" descr="C:\Windows\System32\config\systemprofile\Downloads\Фестиваль\Фестиваль\20230427_134752.jpg"/>
          <p:cNvPicPr>
            <a:picLocks noChangeAspect="1" noChangeArrowheads="1"/>
          </p:cNvPicPr>
          <p:nvPr/>
        </p:nvPicPr>
        <p:blipFill>
          <a:blip r:embed="rId3" cstate="print"/>
          <a:srcRect r="28121"/>
          <a:stretch>
            <a:fillRect/>
          </a:stretch>
        </p:blipFill>
        <p:spPr bwMode="auto">
          <a:xfrm>
            <a:off x="4143372" y="2928934"/>
            <a:ext cx="4761230" cy="3726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0" name="Picture 2" descr="C:\Windows\System32\config\systemprofile\Downloads\Фестиваль\Фестиваль\20230427_141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85860"/>
            <a:ext cx="5735505" cy="3226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+mn-lt"/>
              </a:rPr>
              <a:t>Общешкольные мероприятия  </a:t>
            </a:r>
            <a:endParaRPr lang="ru-RU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43050"/>
            <a:ext cx="8229600" cy="451391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ru-RU" sz="3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214291"/>
            <a:ext cx="2928958" cy="860081"/>
          </a:xfrm>
          <a:prstGeom prst="rect">
            <a:avLst/>
          </a:prstGeom>
          <a:noFill/>
        </p:spPr>
      </p:pic>
      <p:pic>
        <p:nvPicPr>
          <p:cNvPr id="8" name="Picture 2" descr="F:\фотки\2022\Последний зволнок\IMG-a8c92f55a9d8eb280ec42ece12621606-V.jpg"/>
          <p:cNvPicPr>
            <a:picLocks noChangeAspect="1" noChangeArrowheads="1"/>
          </p:cNvPicPr>
          <p:nvPr/>
        </p:nvPicPr>
        <p:blipFill>
          <a:blip r:embed="rId3" cstate="print"/>
          <a:srcRect b="9239"/>
          <a:stretch>
            <a:fillRect/>
          </a:stretch>
        </p:blipFill>
        <p:spPr>
          <a:xfrm>
            <a:off x="3500430" y="3643314"/>
            <a:ext cx="5164248" cy="2636814"/>
          </a:xfrm>
          <a:prstGeom prst="rect">
            <a:avLst/>
          </a:prstGeom>
          <a:noFill/>
        </p:spPr>
      </p:pic>
      <p:pic>
        <p:nvPicPr>
          <p:cNvPr id="11" name="Picture 2" descr="C:\Windows\System32\config\systemprofile\Downloads\Фестиваль\Фестиваль\20230427_144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142984"/>
            <a:ext cx="5714976" cy="3214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500174"/>
            <a:ext cx="8229600" cy="485778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446088" indent="-635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</a:rPr>
              <a:t>Директор </a:t>
            </a:r>
            <a:r>
              <a:rPr lang="ru-RU" sz="2800" b="1" dirty="0" smtClean="0">
                <a:solidFill>
                  <a:srgbClr val="002060"/>
                </a:solidFill>
              </a:rPr>
              <a:t>– Нуриева Ольга Михайловна  </a:t>
            </a:r>
          </a:p>
          <a:p>
            <a:pPr marL="446088" indent="-635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  </a:t>
            </a:r>
            <a:r>
              <a:rPr lang="en-US" sz="2400" dirty="0" smtClean="0">
                <a:hlinkClick r:id="rId2"/>
              </a:rPr>
              <a:t>https://shkola19ulyanovsk-r73.gosweb.gosuslugi.ru/</a:t>
            </a:r>
            <a:endParaRPr lang="ru-RU" sz="2400" dirty="0" smtClean="0"/>
          </a:p>
          <a:p>
            <a:pPr marL="446088" indent="-635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002060"/>
                </a:solidFill>
              </a:rPr>
              <a:t>  </a:t>
            </a:r>
          </a:p>
          <a:p>
            <a:pPr marL="446088" indent="-6350">
              <a:buFont typeface="Wingdings" pitchFamily="2" charset="2"/>
              <a:buChar char="Ø"/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446088" lvl="0" indent="-6350" fontAlgn="base">
              <a:spcAft>
                <a:spcPct val="0"/>
              </a:spcAft>
              <a:buFont typeface="Wingdings" pitchFamily="2" charset="2"/>
              <a:buChar char="Ø"/>
              <a:tabLst>
                <a:tab pos="90488" algn="l"/>
                <a:tab pos="180975" algn="l"/>
              </a:tabLst>
            </a:pPr>
            <a:endParaRPr lang="ru-RU" dirty="0" smtClean="0"/>
          </a:p>
          <a:p>
            <a:pPr lvl="0" fontAlgn="base">
              <a:spcAft>
                <a:spcPct val="0"/>
              </a:spcAft>
              <a:buFont typeface="Wingdings" pitchFamily="2" charset="2"/>
              <a:buChar char="Ø"/>
              <a:tabLst>
                <a:tab pos="90488" algn="l"/>
                <a:tab pos="180975" algn="l"/>
              </a:tabLst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4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14291"/>
            <a:ext cx="3071834" cy="860081"/>
          </a:xfrm>
          <a:prstGeom prst="rect">
            <a:avLst/>
          </a:prstGeom>
          <a:noFill/>
        </p:spPr>
      </p:pic>
      <p:pic>
        <p:nvPicPr>
          <p:cNvPr id="6" name="Picture 2" descr="C:\Users\Пользователь\Downloads\q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3500438"/>
            <a:ext cx="1360350" cy="13474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14291"/>
            <a:ext cx="3500462" cy="10279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Программа воспитания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1500174"/>
            <a:ext cx="8258204" cy="465678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 dirty="0" smtClean="0">
                <a:solidFill>
                  <a:srgbClr val="002060"/>
                </a:solidFill>
                <a:cs typeface="AngsanaUPC" pitchFamily="18" charset="-34"/>
              </a:rPr>
              <a:t>	</a:t>
            </a:r>
            <a:r>
              <a:rPr lang="ru-RU" sz="19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Инвариантные модули: 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«Урочная деятельность»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«Классное руководство»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«Внеурочная </a:t>
            </a: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деятельность»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«Самоуправление»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«Профориентация»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«Взаимодействие с родителями»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«Основные школьные дела»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«Профилактика и </a:t>
            </a: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безопасность»</a:t>
            </a:r>
            <a:endParaRPr lang="ru-RU" sz="19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«Организация предметно-пространственной среды»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«Внешкольные мероприятия»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«Социальное </a:t>
            </a: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партнёрство»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	Вариативные</a:t>
            </a:r>
            <a:r>
              <a:rPr lang="ru-RU" sz="19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 модули: </a:t>
            </a:r>
            <a:r>
              <a:rPr lang="ru-RU" sz="19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indent="0">
              <a:lnSpc>
                <a:spcPct val="80000"/>
              </a:lnSpc>
            </a:pP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Школьный лагерь</a:t>
            </a:r>
            <a:r>
              <a:rPr lang="ru-RU" sz="19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»</a:t>
            </a:r>
            <a:endParaRPr lang="ru-RU" sz="19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291"/>
            <a:ext cx="3500462" cy="10279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Гражданско-патриотическое                                воспитание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1500174"/>
            <a:ext cx="8258204" cy="465678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cs typeface="AngsanaUPC" pitchFamily="18" charset="-34"/>
              </a:rPr>
              <a:t>	</a:t>
            </a:r>
            <a:r>
              <a:rPr lang="ru-RU" sz="19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endParaRPr lang="ru-RU" sz="19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</p:txBody>
      </p:sp>
      <p:pic>
        <p:nvPicPr>
          <p:cNvPr id="1026" name="Picture 2" descr="C:\Users\Пользователь\Downloads\Новая папка (2)\razgovor-o-vazhn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142984"/>
            <a:ext cx="5739290" cy="24526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Picture 3" descr="C:\Users\User1\Desktop\IkgpRhBAKH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285852" y="3571876"/>
            <a:ext cx="2937822" cy="2936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User1\Desktop\rAjEOB91-y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929190" y="2643182"/>
            <a:ext cx="3892547" cy="3891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291"/>
            <a:ext cx="3500462" cy="10279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Социализация обучающихся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1500174"/>
            <a:ext cx="8258204" cy="465678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cs typeface="AngsanaUPC" pitchFamily="18" charset="-34"/>
              </a:rPr>
              <a:t>	</a:t>
            </a:r>
            <a:r>
              <a:rPr lang="ru-RU" sz="19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endParaRPr lang="ru-RU" sz="19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</p:txBody>
      </p:sp>
      <p:pic>
        <p:nvPicPr>
          <p:cNvPr id="9" name="Picture 2" descr="C:\Users\User1\Desktop\fWbDbf8WXw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500174"/>
            <a:ext cx="46799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0" name="Picture 3" descr="C:\Users\User1\Desktop\Hz5d7TA43l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00628" y="1428736"/>
            <a:ext cx="3943988" cy="4929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291"/>
            <a:ext cx="3500462" cy="10279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58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Социализация обучающихся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>
          <a:xfrm>
            <a:off x="428596" y="1500174"/>
            <a:ext cx="8258204" cy="4656786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cs typeface="AngsanaUPC" pitchFamily="18" charset="-34"/>
              </a:rPr>
              <a:t>	</a:t>
            </a:r>
            <a:r>
              <a:rPr lang="ru-RU" sz="19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endParaRPr lang="ru-RU" sz="19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</p:txBody>
      </p:sp>
      <p:pic>
        <p:nvPicPr>
          <p:cNvPr id="3074" name="Picture 2" descr="https://sun9-42.userapi.com/impg/1JhEnYpBuyqNt8D8FAUZMsdyaLqw6Hvx-iJKHQ/6vN_6xSrABE.jpg?size=1280x1280&amp;quality=95&amp;sign=2343377b37f0877d0f7f3d70df3db7d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2071678"/>
            <a:ext cx="3989361" cy="3989361"/>
          </a:xfrm>
          <a:prstGeom prst="rect">
            <a:avLst/>
          </a:prstGeom>
          <a:noFill/>
        </p:spPr>
      </p:pic>
      <p:pic>
        <p:nvPicPr>
          <p:cNvPr id="3076" name="Picture 4" descr="https://sun9-23.userapi.com/impg/jTSBLEqWZ2YvgxkNIzd0hTD94pAImWOxZMmzaQ/CjJCzXA_p1g.jpg?size=1280x1280&amp;quality=96&amp;sign=061e352273b8e4f2e4a66bb1214652c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500174"/>
            <a:ext cx="4279897" cy="4279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291"/>
            <a:ext cx="3500462" cy="10279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Дополнительные образование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ru-RU" sz="2000" b="1" dirty="0" smtClean="0">
              <a:solidFill>
                <a:srgbClr val="002060"/>
              </a:solidFill>
              <a:cs typeface="AngsanaUPC" pitchFamily="18" charset="-34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359E"/>
                </a:solidFill>
                <a:cs typeface="AngsanaUPC" pitchFamily="18" charset="-34"/>
              </a:rPr>
              <a:t>Работа кружков</a:t>
            </a:r>
            <a:r>
              <a:rPr lang="ru-RU" sz="2000" b="1" dirty="0" smtClean="0">
                <a:solidFill>
                  <a:srgbClr val="00359E"/>
                </a:solidFill>
                <a:latin typeface="+mj-lt"/>
                <a:ea typeface="+mj-ea"/>
                <a:cs typeface="+mj-cs"/>
              </a:rPr>
              <a:t> </a:t>
            </a:r>
            <a:endParaRPr lang="ru-RU" sz="2000" dirty="0" smtClean="0">
              <a:solidFill>
                <a:srgbClr val="00359E"/>
              </a:solidFill>
              <a:latin typeface="+mj-lt"/>
              <a:ea typeface="+mj-ea"/>
              <a:cs typeface="+mj-cs"/>
            </a:endParaRPr>
          </a:p>
          <a:p>
            <a:pPr marL="0" indent="0">
              <a:lnSpc>
                <a:spcPct val="80000"/>
              </a:lnSpc>
            </a:pPr>
            <a:r>
              <a:rPr lang="ru-RU" sz="2400" dirty="0" smtClean="0">
                <a:solidFill>
                  <a:srgbClr val="00359E"/>
                </a:solidFill>
              </a:rPr>
              <a:t>«Юный столяр</a:t>
            </a:r>
            <a:r>
              <a:rPr lang="ru-RU" sz="2400" dirty="0" smtClean="0">
                <a:solidFill>
                  <a:srgbClr val="00359E"/>
                </a:solidFill>
              </a:rPr>
              <a:t>»</a:t>
            </a:r>
          </a:p>
          <a:p>
            <a:pPr marL="0" indent="0">
              <a:lnSpc>
                <a:spcPct val="80000"/>
              </a:lnSpc>
            </a:pPr>
            <a:r>
              <a:rPr lang="ru-RU" sz="2400" dirty="0" smtClean="0">
                <a:solidFill>
                  <a:srgbClr val="00359E"/>
                </a:solidFill>
              </a:rPr>
              <a:t>«Умелые руки»</a:t>
            </a:r>
            <a:endParaRPr lang="ru-RU" sz="2400" dirty="0" smtClean="0">
              <a:solidFill>
                <a:srgbClr val="00359E"/>
              </a:solidFill>
            </a:endParaRPr>
          </a:p>
          <a:p>
            <a:pPr marL="0" indent="0">
              <a:lnSpc>
                <a:spcPct val="80000"/>
              </a:lnSpc>
            </a:pPr>
            <a:r>
              <a:rPr lang="ru-RU" sz="2400" dirty="0" smtClean="0">
                <a:solidFill>
                  <a:srgbClr val="00359E"/>
                </a:solidFill>
              </a:rPr>
              <a:t> </a:t>
            </a:r>
            <a:r>
              <a:rPr lang="ru-RU" sz="2400" dirty="0" smtClean="0">
                <a:solidFill>
                  <a:srgbClr val="00359E"/>
                </a:solidFill>
              </a:rPr>
              <a:t>«Хозяюшка»</a:t>
            </a:r>
            <a:endParaRPr lang="ru-RU" sz="2400" dirty="0" smtClean="0">
              <a:solidFill>
                <a:srgbClr val="00359E"/>
              </a:solidFill>
            </a:endParaRPr>
          </a:p>
          <a:p>
            <a:pPr marL="0" indent="0">
              <a:lnSpc>
                <a:spcPct val="80000"/>
              </a:lnSpc>
            </a:pPr>
            <a:r>
              <a:rPr lang="ru-RU" sz="2400" dirty="0" smtClean="0">
                <a:solidFill>
                  <a:srgbClr val="00359E"/>
                </a:solidFill>
              </a:rPr>
              <a:t> </a:t>
            </a:r>
            <a:r>
              <a:rPr lang="ru-RU" sz="2400" dirty="0" smtClean="0">
                <a:solidFill>
                  <a:srgbClr val="00359E"/>
                </a:solidFill>
              </a:rPr>
              <a:t>«Фантазия»</a:t>
            </a:r>
            <a:endParaRPr lang="ru-RU" sz="2400" dirty="0" smtClean="0">
              <a:solidFill>
                <a:srgbClr val="00359E"/>
              </a:solidFill>
            </a:endParaRPr>
          </a:p>
          <a:p>
            <a:pPr marL="0" indent="0">
              <a:lnSpc>
                <a:spcPct val="80000"/>
              </a:lnSpc>
            </a:pPr>
            <a:r>
              <a:rPr lang="ru-RU" sz="2400" dirty="0" smtClean="0">
                <a:solidFill>
                  <a:srgbClr val="00359E"/>
                </a:solidFill>
              </a:rPr>
              <a:t>«Карусель»</a:t>
            </a:r>
            <a:endParaRPr lang="ru-RU" sz="2400" dirty="0" smtClean="0">
              <a:solidFill>
                <a:srgbClr val="00359E"/>
              </a:solidFill>
            </a:endParaRPr>
          </a:p>
          <a:p>
            <a:pPr marL="0" indent="0">
              <a:lnSpc>
                <a:spcPct val="80000"/>
              </a:lnSpc>
            </a:pPr>
            <a:r>
              <a:rPr lang="ru-RU" sz="2400" dirty="0" smtClean="0">
                <a:solidFill>
                  <a:srgbClr val="00359E"/>
                </a:solidFill>
              </a:rPr>
              <a:t> </a:t>
            </a:r>
            <a:r>
              <a:rPr lang="ru-RU" sz="2400" dirty="0" smtClean="0">
                <a:solidFill>
                  <a:srgbClr val="00359E"/>
                </a:solidFill>
              </a:rPr>
              <a:t>«Ритм»</a:t>
            </a:r>
            <a:endParaRPr lang="ru-RU" sz="2400" dirty="0" smtClean="0">
              <a:solidFill>
                <a:srgbClr val="00359E"/>
              </a:solidFill>
            </a:endParaRPr>
          </a:p>
          <a:p>
            <a:pPr marL="0" indent="0">
              <a:lnSpc>
                <a:spcPct val="80000"/>
              </a:lnSpc>
            </a:pPr>
            <a:r>
              <a:rPr lang="ru-RU" sz="2400" dirty="0" smtClean="0">
                <a:solidFill>
                  <a:srgbClr val="00359E"/>
                </a:solidFill>
              </a:rPr>
              <a:t>«Солнышко»</a:t>
            </a:r>
          </a:p>
          <a:p>
            <a:pPr marL="0" indent="0">
              <a:lnSpc>
                <a:spcPct val="80000"/>
              </a:lnSpc>
              <a:buNone/>
            </a:pPr>
            <a:endParaRPr lang="ru-RU" sz="2400" dirty="0" smtClean="0">
              <a:solidFill>
                <a:srgbClr val="00359E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359E"/>
                </a:solidFill>
              </a:rPr>
              <a:t>Общеразвивающая программа естественнонаучной направленности «Растениеводство»</a:t>
            </a:r>
          </a:p>
          <a:p>
            <a:pPr marL="0" indent="0">
              <a:lnSpc>
                <a:spcPct val="80000"/>
              </a:lnSpc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</p:txBody>
      </p:sp>
      <p:pic>
        <p:nvPicPr>
          <p:cNvPr id="12" name="Picture 2" descr="C:\Users\User1\Downloads\IMG_20230822_130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714488"/>
            <a:ext cx="4166529" cy="293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291"/>
            <a:ext cx="3500462" cy="10279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Трудовое воспитание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Профессионально-трудовое </a:t>
            </a:r>
            <a:r>
              <a:rPr lang="ru-RU" sz="2400" dirty="0" smtClean="0">
                <a:solidFill>
                  <a:srgbClr val="002060"/>
                </a:solidFill>
              </a:rPr>
              <a:t>обучение  проходит по трем  профилям: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строительное  </a:t>
            </a:r>
          </a:p>
          <a:p>
            <a:pPr marL="0" indent="0"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столярное  </a:t>
            </a:r>
          </a:p>
          <a:p>
            <a:pPr marL="0" indent="0">
              <a:lnSpc>
                <a:spcPct val="80000"/>
              </a:lnSpc>
            </a:pPr>
            <a:r>
              <a:rPr lang="ru-RU" sz="2400" dirty="0" smtClean="0">
                <a:solidFill>
                  <a:srgbClr val="002060"/>
                </a:solidFill>
              </a:rPr>
              <a:t>швейное 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lnSpc>
                <a:spcPct val="80000"/>
              </a:lnSpc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</p:txBody>
      </p:sp>
      <p:pic>
        <p:nvPicPr>
          <p:cNvPr id="9" name="Picture 2" descr="C:\Users\User1\Desktop\dsc066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0" r="-406"/>
          <a:stretch/>
        </p:blipFill>
        <p:spPr>
          <a:xfrm>
            <a:off x="3286116" y="1928802"/>
            <a:ext cx="2943745" cy="2243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 descr="C:\Users\User1\Desktop\bxokaiu-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00562" y="3929066"/>
            <a:ext cx="3196041" cy="2455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User1\Desktop\DSC_05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03" r="50453"/>
          <a:stretch/>
        </p:blipFill>
        <p:spPr bwMode="auto">
          <a:xfrm>
            <a:off x="1500166" y="3429000"/>
            <a:ext cx="2029023" cy="2916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3" descr="C:\Users\Пользователь\Downloads\2023-06-24_15-32-0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14291"/>
            <a:ext cx="3500462" cy="102790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Трудовое воспитание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600" b="1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</a:t>
            </a:r>
            <a:endParaRPr lang="ru-RU" sz="24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lnSpc>
                <a:spcPct val="80000"/>
              </a:lnSpc>
            </a:pPr>
            <a:endParaRPr lang="ru-RU" sz="24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80000"/>
              </a:lnSpc>
            </a:pPr>
            <a:endParaRPr lang="ru-RU" sz="2400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  <a:p>
            <a:pPr>
              <a:buFont typeface="Wingdings" pitchFamily="2" charset="2"/>
              <a:buChar char="Ø"/>
            </a:pPr>
            <a:endParaRPr lang="ru-RU" sz="2200" dirty="0" smtClean="0">
              <a:solidFill>
                <a:srgbClr val="002060"/>
              </a:solidFill>
              <a:latin typeface="Calibri Light" pitchFamily="34" charset="0"/>
              <a:cs typeface="AngsanaUPC" pitchFamily="18" charset="-34"/>
            </a:endParaRPr>
          </a:p>
        </p:txBody>
      </p:sp>
      <p:pic>
        <p:nvPicPr>
          <p:cNvPr id="44034" name="Picture 2" descr="https://sun9-78.userapi.com/impg/68saVNpr9R_obZtUJj4aTvOvJskjGXuOcPLUAg/s0fJp1KHZ40.jpg?size=1280x960&amp;quality=96&amp;sign=c3e6bcad8da8454bd3b3d002809e989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285860"/>
            <a:ext cx="3214710" cy="2411032"/>
          </a:xfrm>
          <a:prstGeom prst="rect">
            <a:avLst/>
          </a:prstGeom>
          <a:noFill/>
        </p:spPr>
      </p:pic>
      <p:pic>
        <p:nvPicPr>
          <p:cNvPr id="44038" name="Picture 6" descr="https://sun9-20.userapi.com/impg/wOeu3-4FP-sKr_CzpzGaYlNO7XXGT6G04-o86g/JIQ9UCNDaU0.jpg?size=1280x964&amp;quality=96&amp;sign=04ed7c1d43c94806ef0df5a79228b42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3714752"/>
            <a:ext cx="3143272" cy="2367277"/>
          </a:xfrm>
          <a:prstGeom prst="rect">
            <a:avLst/>
          </a:prstGeom>
          <a:noFill/>
        </p:spPr>
      </p:pic>
      <p:pic>
        <p:nvPicPr>
          <p:cNvPr id="44040" name="Picture 8" descr="https://sun9-19.userapi.com/impg/munzP935Vcp3AuWSVyc8van7gzbkjMMeHgnVyw/1N7wLI70DsI.jpg?size=1280x576&amp;quality=96&amp;sign=b99b543e73346337445c0015d8fd259e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857628"/>
            <a:ext cx="5080036" cy="2286016"/>
          </a:xfrm>
          <a:prstGeom prst="rect">
            <a:avLst/>
          </a:prstGeom>
          <a:noFill/>
        </p:spPr>
      </p:pic>
      <p:pic>
        <p:nvPicPr>
          <p:cNvPr id="44042" name="Picture 10" descr="https://sun9-74.userapi.com/impg/M7ZOBONxaXeGHqvoI7Ldgy7MzQB-HHi2upW6_Q/kLiQonUs_qo.jpg?size=1280x1280&amp;quality=95&amp;sign=70101dcc01fc19f3dd541b1dacce84bd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142984"/>
            <a:ext cx="2714644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2210</TotalTime>
  <Words>257</Words>
  <PresentationFormat>Экран (4:3)</PresentationFormat>
  <Paragraphs>117</Paragraphs>
  <Slides>24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Начальная</vt:lpstr>
      <vt:lpstr>  Воспитательная  работа  как условие развития социального компонента образовательной среды </vt:lpstr>
      <vt:lpstr>Социальный компонент  -  мир отношений </vt:lpstr>
      <vt:lpstr>Программа воспитания</vt:lpstr>
      <vt:lpstr>Гражданско-патриотическое                                воспитание</vt:lpstr>
      <vt:lpstr>Социализация обучающихся</vt:lpstr>
      <vt:lpstr>Социализация обучающихся</vt:lpstr>
      <vt:lpstr>Дополнительные образование</vt:lpstr>
      <vt:lpstr>Трудовое воспитание</vt:lpstr>
      <vt:lpstr>Трудовое воспитание</vt:lpstr>
      <vt:lpstr>Работа с родителями</vt:lpstr>
      <vt:lpstr>Школа взаимодействует </vt:lpstr>
      <vt:lpstr>   Общешкольные мероприятия </vt:lpstr>
      <vt:lpstr>   Общешкольные мероприятия </vt:lpstr>
      <vt:lpstr>   Общешкольные мероприятия </vt:lpstr>
      <vt:lpstr>   Общешкольные мероприятия </vt:lpstr>
      <vt:lpstr>   Общешкольные мероприятия </vt:lpstr>
      <vt:lpstr>   Общешкольные мероприятия </vt:lpstr>
      <vt:lpstr>   Общешкольные мероприятия </vt:lpstr>
      <vt:lpstr>   Общешкольные мероприятия </vt:lpstr>
      <vt:lpstr>Общешкольные мероприятия  </vt:lpstr>
      <vt:lpstr>Общешкольные мероприятия  </vt:lpstr>
      <vt:lpstr>Общешкольные мероприятия  </vt:lpstr>
      <vt:lpstr>Общешкольные мероприятия  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243</cp:revision>
  <dcterms:created xsi:type="dcterms:W3CDTF">2022-09-15T08:13:02Z</dcterms:created>
  <dcterms:modified xsi:type="dcterms:W3CDTF">2023-08-23T22:13:27Z</dcterms:modified>
</cp:coreProperties>
</file>