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78" r:id="rId5"/>
    <p:sldId id="260" r:id="rId6"/>
    <p:sldId id="277" r:id="rId7"/>
    <p:sldId id="274" r:id="rId8"/>
    <p:sldId id="259" r:id="rId9"/>
    <p:sldId id="276" r:id="rId10"/>
    <p:sldId id="279" r:id="rId11"/>
    <p:sldId id="280" r:id="rId12"/>
    <p:sldId id="285" r:id="rId13"/>
    <p:sldId id="286" r:id="rId14"/>
    <p:sldId id="261" r:id="rId15"/>
    <p:sldId id="275" r:id="rId16"/>
    <p:sldId id="270" r:id="rId17"/>
    <p:sldId id="282" r:id="rId18"/>
    <p:sldId id="258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03C48"/>
    <a:srgbClr val="AE9282"/>
    <a:srgbClr val="D48C93"/>
    <a:srgbClr val="DFA9AE"/>
    <a:srgbClr val="D6BF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173" autoAdjust="0"/>
    <p:restoredTop sz="94660"/>
  </p:normalViewPr>
  <p:slideViewPr>
    <p:cSldViewPr snapToGrid="0">
      <p:cViewPr>
        <p:scale>
          <a:sx n="76" d="100"/>
          <a:sy n="76" d="100"/>
        </p:scale>
        <p:origin x="-16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43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60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74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26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9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39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83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19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01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29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99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82B71-73D0-4816-8F68-AC3CA2759D7D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DADA-128F-4A52-AD51-987DBB2828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89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025" y="2382250"/>
            <a:ext cx="11387013" cy="3179306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latin typeface="PT Astra Serif"/>
              </a:rPr>
              <a:t>Площадка № 2</a:t>
            </a:r>
            <a:br>
              <a:rPr lang="ru-RU" sz="2000" i="1" dirty="0">
                <a:latin typeface="PT Astra Serif"/>
              </a:rPr>
            </a:br>
            <a:r>
              <a:rPr lang="ru-RU" sz="2000" b="1" i="1" dirty="0">
                <a:latin typeface="PT Astra Serif"/>
              </a:rPr>
              <a:t>«Методическая служба. Эффективные практики»</a:t>
            </a:r>
            <a:r>
              <a:rPr lang="ru-RU" sz="2000" dirty="0">
                <a:latin typeface="PT Astra Serif"/>
              </a:rPr>
              <a:t/>
            </a:r>
            <a:br>
              <a:rPr lang="ru-RU" sz="2000" dirty="0">
                <a:latin typeface="PT Astra Serif"/>
              </a:rPr>
            </a:br>
            <a:r>
              <a:rPr lang="ru-RU" sz="2000" b="1" dirty="0">
                <a:latin typeface="PT Astra Serif"/>
              </a:rPr>
              <a:t> </a:t>
            </a:r>
            <a:r>
              <a:rPr lang="ru-RU" sz="2000" dirty="0">
                <a:latin typeface="PT Astra Serif"/>
              </a:rPr>
              <a:t/>
            </a:r>
            <a:br>
              <a:rPr lang="ru-RU" sz="2000" dirty="0">
                <a:latin typeface="PT Astra Serif"/>
              </a:rPr>
            </a:br>
            <a:r>
              <a:rPr lang="ru-RU" sz="2000" dirty="0" smtClean="0">
                <a:latin typeface="PT Astra Serif"/>
              </a:rPr>
              <a:t/>
            </a:r>
            <a:br>
              <a:rPr lang="ru-RU" sz="2000" dirty="0" smtClean="0">
                <a:latin typeface="PT Astra Serif"/>
              </a:rPr>
            </a:br>
            <a:r>
              <a:rPr lang="ru-RU" sz="2000" dirty="0" smtClean="0">
                <a:latin typeface="PT Astra Serif"/>
              </a:rPr>
              <a:t>Доклад </a:t>
            </a:r>
            <a:r>
              <a:rPr lang="ru-RU" sz="2000" dirty="0">
                <a:latin typeface="PT Astra Serif"/>
              </a:rPr>
              <a:t>директора ОГКОУ «Школа-интернат № 16» Фадеевой О.В. </a:t>
            </a:r>
            <a:br>
              <a:rPr lang="ru-RU" sz="2000" dirty="0">
                <a:latin typeface="PT Astra Serif"/>
              </a:rPr>
            </a:br>
            <a:r>
              <a:rPr lang="ru-RU" sz="2000" dirty="0">
                <a:latin typeface="PT Astra Serif"/>
              </a:rPr>
              <a:t>(соавтор Серебрякова Ю.В., руководитель РРЦ ЗПР) </a:t>
            </a:r>
            <a:br>
              <a:rPr lang="ru-RU" sz="2000" dirty="0">
                <a:latin typeface="PT Astra Serif"/>
              </a:rPr>
            </a:br>
            <a:r>
              <a:rPr lang="ru-RU" sz="2400" dirty="0">
                <a:latin typeface="PT Astra Serif"/>
              </a:rPr>
              <a:t/>
            </a:r>
            <a:br>
              <a:rPr lang="ru-RU" sz="2400" dirty="0">
                <a:latin typeface="PT Astra Serif"/>
              </a:rPr>
            </a:br>
            <a:r>
              <a:rPr lang="ru-RU" sz="2400" b="1" i="1" dirty="0">
                <a:latin typeface="PT Astra Serif"/>
              </a:rPr>
              <a:t>«Роль регионального ресурсного центра в методическом сопровождении включения детей с задержкой психического развития в учебный процесс в условиях инклюзии»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Какими веб-инструментами может вооружиться современный учит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5721" y="5238800"/>
            <a:ext cx="4626279" cy="16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53025" y="180109"/>
            <a:ext cx="10908082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PT Astra Serif"/>
                <a:ea typeface="Times New Roman"/>
                <a:cs typeface="Times New Roman"/>
              </a:rPr>
              <a:t>XXIV</a:t>
            </a:r>
            <a:r>
              <a:rPr lang="ru-RU" i="1" dirty="0">
                <a:latin typeface="PT Astra Serif"/>
                <a:ea typeface="Times New Roman"/>
                <a:cs typeface="Times New Roman"/>
              </a:rPr>
              <a:t> областная научно-практическая </a:t>
            </a:r>
            <a:r>
              <a:rPr lang="ru-RU" i="1" dirty="0" smtClean="0">
                <a:latin typeface="PT Astra Serif"/>
                <a:ea typeface="Times New Roman"/>
                <a:cs typeface="Times New Roman"/>
              </a:rPr>
              <a:t>конференция</a:t>
            </a:r>
            <a:r>
              <a:rPr lang="ru-RU" sz="1400" i="1" dirty="0" smtClean="0">
                <a:ea typeface="Times New Roman"/>
                <a:cs typeface="Times New Roman"/>
              </a:rPr>
              <a:t> </a:t>
            </a:r>
            <a:r>
              <a:rPr lang="ru-RU" i="1" dirty="0" smtClean="0">
                <a:latin typeface="PT Astra Serif"/>
                <a:ea typeface="Times New Roman"/>
                <a:cs typeface="Times New Roman"/>
              </a:rPr>
              <a:t>руководителей </a:t>
            </a:r>
            <a:r>
              <a:rPr lang="ru-RU" i="1" dirty="0">
                <a:latin typeface="PT Astra Serif"/>
                <a:ea typeface="Times New Roman"/>
                <a:cs typeface="Times New Roman"/>
              </a:rPr>
              <a:t>образовательных организаций Ульяновской области, реализующих адаптированные </a:t>
            </a:r>
            <a:r>
              <a:rPr lang="ru-RU" i="1" dirty="0" smtClean="0">
                <a:latin typeface="PT Astra Serif"/>
                <a:ea typeface="Times New Roman"/>
                <a:cs typeface="Times New Roman"/>
              </a:rPr>
              <a:t>основные общеобразовательные </a:t>
            </a:r>
            <a:r>
              <a:rPr lang="ru-RU" i="1" dirty="0">
                <a:latin typeface="PT Astra Serif"/>
                <a:ea typeface="Times New Roman"/>
                <a:cs typeface="Times New Roman"/>
              </a:rPr>
              <a:t>программы</a:t>
            </a:r>
            <a:endParaRPr lang="ru-RU" sz="1400" i="1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53025" y="1228088"/>
            <a:ext cx="1127133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PT Astra Serif"/>
                <a:ea typeface="Times New Roman"/>
                <a:cs typeface="Times New Roman"/>
              </a:rPr>
              <a:t>«Современные модели успешной социализации детей с ограниченными возможностями здоровья в свете требований федеральных государственных образовательных стандартов»</a:t>
            </a:r>
            <a:endParaRPr lang="ru-RU" sz="2000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5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494780" y="2158445"/>
            <a:ext cx="6100174" cy="3583095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4780" y="2266559"/>
            <a:ext cx="6187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педагогического опыта: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обучающих семинаров, мастер-классов;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информационно-консультационной поддержки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педагогам, работающим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ЗПР;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участников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SAP Consulting Company In Dubai | Dubai SAP Consulting 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795" y="2380895"/>
            <a:ext cx="5423279" cy="42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0173" cy="900004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РРЦ ЗПР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5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593791" y="2505206"/>
            <a:ext cx="5681750" cy="2965000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790" y="2907179"/>
            <a:ext cx="5840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РРЦ ЗПР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образовательной организации;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мониторинга результатов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РРЦ ЗПР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0173" cy="900004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РРЦ ЗПР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Big Data Analytics Services| Big Data Consulting | Aqu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9835" y="2373767"/>
            <a:ext cx="4677795" cy="408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90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0173" cy="3864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работы РРЦ ЗПР за 2022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2328846"/>
              </p:ext>
            </p:extLst>
          </p:nvPr>
        </p:nvGraphicFramePr>
        <p:xfrm>
          <a:off x="513567" y="914400"/>
          <a:ext cx="11285951" cy="529851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826685"/>
                <a:gridCol w="1728592"/>
                <a:gridCol w="1227550"/>
                <a:gridCol w="1503124"/>
              </a:tblGrid>
              <a:tr h="2074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проведённых обучающих мероприятий для педагогических работников, задействованных в работе с детьми с ОВЗ и инвалидностью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участников обучающих мероприятий для педагогических работников, задействованных в работе с детьми с ОВЗ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(ЗПР)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консультаций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родителям,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педагогам; занятий с детьми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ОО,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которыми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заключены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соглашения о взаимодействии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«Образовательные потребности детей с ЗПР в условиях реализации ФГОС НОО обучающихся с ОВЗ», 12.01.2022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«АООП НОО для обучающихся с задержкой психического развития (вариант 7.2). Технология создания и реализация», 02.03.2022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«Методические основы инклюзивного образования обучающихся с ЗПР», 14.04.2022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Мастер-классы по проведению учебных и коррекционно-развивающих занятий с обучающимися с ЗПР 1-4-х классов», 18.05.2022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 «Индивидуальный маршрут развития детей с ЗПР – как средство формирования УУД обучающихся начальной школы», 12.10.2022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 «Презентация образовательного пространства по организации психолого-педагогического сопровождения обучающихся с ОВЗ», 21.12.2022</a:t>
                      </a: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 родителям;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 педагогам;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детьми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-4445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обучающих мероприятий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 договоров с ОО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44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0173" cy="3864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работы РРЦ ЗПР за 2023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5059523"/>
              </p:ext>
            </p:extLst>
          </p:nvPr>
        </p:nvGraphicFramePr>
        <p:xfrm>
          <a:off x="513567" y="914400"/>
          <a:ext cx="11285951" cy="529851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826685"/>
                <a:gridCol w="1728592"/>
                <a:gridCol w="1227550"/>
                <a:gridCol w="1503124"/>
              </a:tblGrid>
              <a:tr h="2074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проведённых обучающих мероприятий для педагогических работников, задействованных в работе с детьми с ОВЗ и инвалидностью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участников обучающих мероприятий для педагогических работников, задействованных в работе с детьми с ОВЗ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(ЗПР)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консультаций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родителям,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педагогам; занятий с детьми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ОО,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которыми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заключены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соглашения о взаимодействии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551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«Мастер-класс: Упражнения и игры, направленные на развитие памяти и внимания ребенка школьного возраста с задержкой психического развития», 15.02.2023</a:t>
                      </a:r>
                      <a:endParaRPr lang="ru-RU" sz="1200" kern="15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«Методические рекомендации построения эффективного взаимодействия с ребенком в образовательном учреждении и в быту», 22.03.2023</a:t>
                      </a:r>
                      <a:endParaRPr lang="ru-RU" sz="1200" kern="15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 Онлайн-конференция «Причины возникновения конфликтных ситуаций с обучающимся с ЗПР и способы их преодоления», 18.04.2023</a:t>
                      </a:r>
                      <a:endParaRPr lang="ru-RU" sz="1200" kern="15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 «Преимущество посещения Регионального Ресурсного Центра для детей с ЗПР»,</a:t>
                      </a:r>
                      <a:r>
                        <a:rPr lang="ru-RU" sz="1400" kern="15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kern="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25.04.2023</a:t>
                      </a:r>
                      <a:endParaRPr lang="ru-RU" sz="1200" kern="15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5) «Особенности работы с детьми дошкольного и школьного возраста с задержкой психического развития в рамках инклюзивного образования», 17.05.2023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 родителям;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 педагогам;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детьми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-4445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обучающих мероприятий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договоров с ОО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1380" marR="31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32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67652" y="292842"/>
            <a:ext cx="6453162" cy="1138629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РРЦ ЗПР педагогам</a:t>
            </a:r>
            <a:endParaRPr lang="ru-RU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66282" y="543363"/>
            <a:ext cx="2197629" cy="68418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6282" y="1615849"/>
            <a:ext cx="5989258" cy="26046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281" y="1794791"/>
            <a:ext cx="5989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работающие в центре: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Учителя-дефектологи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Методисты</a:t>
            </a:r>
          </a:p>
        </p:txBody>
      </p:sp>
      <p:pic>
        <p:nvPicPr>
          <p:cNvPr id="3074" name="Picture 2" descr="https://sun9-78.userapi.com/impg/3OfbRKa6x0GI0cwDnx90p2zQqFdo5lc9VDE9JA/s_kPxAxbJfY.jpg?size=810x1080&amp;quality=95&amp;sign=b4ec6cada5ba2e8ef6d62bf74e2b6b91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40"/>
          <a:stretch/>
        </p:blipFill>
        <p:spPr bwMode="auto">
          <a:xfrm>
            <a:off x="537811" y="4333238"/>
            <a:ext cx="2126309" cy="2266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un9-78.userapi.com/impg/Jwx0AmaDAaLtKd6cziaSEz2w019TQZnOi5guuw/y23d3q3rb5Q.jpg?size=810x1080&amp;quality=95&amp;sign=9a2ec3cb832378be565c6efe1acec40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4540" y="766134"/>
            <a:ext cx="1701430" cy="226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508413" y="3519814"/>
            <a:ext cx="6466469" cy="28269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71252" y="3684500"/>
            <a:ext cx="6182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педагогов общеобразовательных школ в вопросах инклюзивного образования, подготовить их к работе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ЗПР,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методическую помощь специалистам 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66281" y="2516608"/>
            <a:ext cx="6447877" cy="37338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467652" y="292842"/>
            <a:ext cx="6453162" cy="1138629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РРЦ ЗПР обучающимся</a:t>
            </a:r>
            <a:endParaRPr lang="ru-RU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66282" y="543363"/>
            <a:ext cx="2197629" cy="68418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2" descr="Лучший Ученик года — 2023 | Комитет образования Администрации города  Усть-Илимска. 2016-20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00" r="39505" b="5423"/>
          <a:stretch/>
        </p:blipFill>
        <p:spPr bwMode="auto">
          <a:xfrm>
            <a:off x="9045529" y="169703"/>
            <a:ext cx="2880307" cy="16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Особенности познавательной деятельности и ее развитие у детей с ЗПР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2023" y="4440606"/>
            <a:ext cx="4002306" cy="241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idx="1"/>
          </p:nvPr>
        </p:nvSpPr>
        <p:spPr>
          <a:xfrm>
            <a:off x="481516" y="2677200"/>
            <a:ext cx="6217406" cy="3136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индивидуального образовательного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динамики развития ребенка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специалистами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соматического и психоневрологического здоровья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учебно-воспитательного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</a:p>
        </p:txBody>
      </p:sp>
      <p:pic>
        <p:nvPicPr>
          <p:cNvPr id="20" name="Picture 4" descr="https://sun9-78.userapi.com/impg/Jwx0AmaDAaLtKd6cziaSEz2w019TQZnOi5guuw/y23d3q3rb5Q.jpg?size=810x1080&amp;quality=95&amp;sign=9a2ec3cb832378be565c6efe1acec40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068" y="1227551"/>
            <a:ext cx="2168976" cy="289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sun9-51.userapi.com/impg/AUs34WlnqveiodFXvHiJCCxQluBuy24HPHBcfQ/-gujTSDB_0E.jpg?size=1280x960&amp;quality=95&amp;sign=34c14d152bbecfd9bd66e31346ab91e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182" y="2166028"/>
            <a:ext cx="2604654" cy="195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41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55959" y="316142"/>
            <a:ext cx="6438353" cy="1138629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РРЦ ЗПР родителям </a:t>
            </a:r>
            <a:endParaRPr lang="ru-RU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66074" y="543363"/>
            <a:ext cx="2197629" cy="68418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4" descr="Можно ли ходить к учителю в гости и общаться на «ты»? Отвечают учителя,  ученики, родители, юрист и психолог – Частное образовательное учреждение  «Сибирская Региональная Школа (колледж) Анны Муратовой»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9661" y1="9227" x2="69661" y2="9227"/>
                        <a14:foregroundMark x1="67627" y1="17207" x2="67627" y2="17207"/>
                        <a14:foregroundMark x1="62203" y1="29925" x2="62203" y2="29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1745" y="715350"/>
            <a:ext cx="4706808" cy="319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55245" y="1401790"/>
            <a:ext cx="6447877" cy="27719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1183" y="149609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методической помощи специалистам образовательных учреждений выявлена потребность в проведении консультаций для родителей,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которых организация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системной помощи ребенку с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 может «не сложиться»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На претензии родителей учителя задают им свой вопрос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83" y="4423973"/>
            <a:ext cx="4043537" cy="227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543108" y="3932730"/>
            <a:ext cx="6447877" cy="27719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9550" y="3932730"/>
            <a:ext cx="60124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детей с ЗПР: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игровой деятельности у детей с ЗПР.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построения эффективного взаимодействия с ребенком  с ЗПР в быту.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конфликтных ситуации с ребенком с ЗПР и способы их преодоления.</a:t>
            </a: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1184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Какими веб-инструментами может вооружиться современный учит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535" y="2705820"/>
            <a:ext cx="5072742" cy="1775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80778" y="300625"/>
            <a:ext cx="9082662" cy="2267211"/>
          </a:xfrm>
        </p:spPr>
        <p:txBody>
          <a:bodyPr>
            <a:no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нашего Ресурсного центра готовы и способны оказывать информационно-просветительскую, кадровую, методическую поддержку руководителям и педагогам образовательных организаций Ульяновской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Ульяновска и родителям (законным представителям), воспитывающим детей с ограниченными возможностями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(ЗПР)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935" y="4626333"/>
            <a:ext cx="7928977" cy="20981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ответить на все ваши </a:t>
            </a:r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поделиться своим опытом!</a:t>
            </a:r>
            <a:endParaRPr lang="ru-RU" alt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 – Серебрякова Юлия Владимировна, руководитель РРЦ ЗПР, </a:t>
            </a:r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+7(908)4809647</a:t>
            </a: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4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2773754" y="225469"/>
            <a:ext cx="6525491" cy="1127974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563136"/>
            <a:ext cx="7603298" cy="4912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75572" y="1770463"/>
            <a:ext cx="7052153" cy="46782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постарались создать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комфортное образовательное пространство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где ребенку с ЗПР будет невероятно комфортно: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Высококлассные педагоги с профильным образованием </a:t>
            </a:r>
          </a:p>
          <a:p>
            <a:pPr lvl="0"/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опытом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Всевозможные развивающие занятия с узкими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(педагог-психолог, учитель-логопед, учитель-дефектолог);</a:t>
            </a: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овременные кабинеты,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оснащенные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необходимым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оборудованием, различными методическими пособиями, специализированной литературой, оборудованием и материалами узких специалистов.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сотрудничеству!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</a:b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2053" name="Picture 5" descr="https://sun9-48.userapi.com/impg/y26VcL9Vf5lochXzkVtn0VWHNKgdPbXjsiz8oA/cCgsdO7CBB8.jpg?size=1200x1200&amp;quality=95&amp;sign=650f05981e87d97649e5366e21c24ed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0780" y="1976497"/>
            <a:ext cx="4123680" cy="41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35815" y="225469"/>
            <a:ext cx="6463430" cy="112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800" dirty="0" smtClean="0">
                <a:latin typeface="PT Astra Serif"/>
              </a:rPr>
              <a:t>РРЦ ЗПР </a:t>
            </a:r>
          </a:p>
          <a:p>
            <a:pPr algn="ctr"/>
            <a:r>
              <a:rPr lang="ru-RU" sz="12800" dirty="0" smtClean="0">
                <a:latin typeface="PT Astra Serif"/>
              </a:rPr>
              <a:t>ОГКОУ «Школа-интернат № 16» </a:t>
            </a:r>
            <a:r>
              <a:rPr lang="ru-RU" sz="6600" dirty="0" smtClean="0">
                <a:latin typeface="Algerian" panose="04020705040A02060702" pitchFamily="82" charset="0"/>
              </a:rPr>
              <a:t/>
            </a:r>
            <a:br>
              <a:rPr lang="ru-RU" sz="6600" dirty="0" smtClean="0">
                <a:latin typeface="Algerian" panose="04020705040A02060702" pitchFamily="82" charset="0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6163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976" y="5906989"/>
            <a:ext cx="8941992" cy="676406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D48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i="1" dirty="0">
              <a:solidFill>
                <a:srgbClr val="D48C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Какими веб-инструментами может вооружиться современный учит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6211" y="129579"/>
            <a:ext cx="5072742" cy="17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4371" y="2111997"/>
            <a:ext cx="75782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</a:t>
            </a: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–</a:t>
            </a: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заботы!</a:t>
            </a:r>
            <a:b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удача будет В</a:t>
            </a: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 спутницей </a:t>
            </a: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работе,</a:t>
            </a:r>
            <a:b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Хватит сил, энергии, хватит пусть </a:t>
            </a: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терпения!</a:t>
            </a: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пусть будет </a:t>
            </a: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подъеме Ваше настроение!</a:t>
            </a: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коллективах </a:t>
            </a: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ценят пусть и </a:t>
            </a: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уважают!</a:t>
            </a: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пусть Вас любят и просто </a:t>
            </a:r>
            <a:r>
              <a:rPr lang="ru-RU" sz="2400" b="1" dirty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обожают</a:t>
            </a:r>
            <a:r>
              <a:rPr lang="ru-RU" sz="2400" b="1" dirty="0" smtClean="0">
                <a:solidFill>
                  <a:srgbClr val="903C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 учебным годом!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13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(ЗПР)…</a:t>
            </a:r>
            <a:endParaRPr lang="ru-RU" sz="5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075123" y="2098110"/>
            <a:ext cx="1941534" cy="388307"/>
          </a:xfrm>
          <a:prstGeom prst="rightArrow">
            <a:avLst/>
          </a:prstGeom>
          <a:solidFill>
            <a:srgbClr val="AE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075123" y="3448860"/>
            <a:ext cx="1941534" cy="388307"/>
          </a:xfrm>
          <a:prstGeom prst="rightArrow">
            <a:avLst/>
          </a:prstGeom>
          <a:solidFill>
            <a:srgbClr val="AE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075123" y="4789118"/>
            <a:ext cx="1941534" cy="388307"/>
          </a:xfrm>
          <a:prstGeom prst="rightArrow">
            <a:avLst/>
          </a:prstGeom>
          <a:solidFill>
            <a:srgbClr val="AE9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54651" y="1697277"/>
            <a:ext cx="2956143" cy="11899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54650" y="3048027"/>
            <a:ext cx="2956143" cy="11899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54651" y="4388285"/>
            <a:ext cx="2956143" cy="11899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3880" y="1763011"/>
            <a:ext cx="5185775" cy="3840298"/>
          </a:xfrm>
          <a:prstGeom prst="roundRect">
            <a:avLst/>
          </a:prstGeom>
          <a:solidFill>
            <a:srgbClr val="DFA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«задержка психического развития» (ЗПР)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употребляется по отношению к детям с минимальными органическими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функциональными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повреждениями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нервной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а также длительно находящимся в условиях социальной депривации. Для них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 незрелость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эмоционально-волевой сферы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недоразвитие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нклюзивное образование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69"/>
          <a:stretch/>
        </p:blipFill>
        <p:spPr bwMode="auto">
          <a:xfrm>
            <a:off x="7069783" y="1151959"/>
            <a:ext cx="4692503" cy="483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одним вырезанным углом 2"/>
          <p:cNvSpPr/>
          <p:nvPr/>
        </p:nvSpPr>
        <p:spPr>
          <a:xfrm>
            <a:off x="471458" y="1438435"/>
            <a:ext cx="6272648" cy="4558427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к инклюзии…</a:t>
            </a:r>
            <a:endParaRPr lang="ru-RU" sz="5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76562" y="1464516"/>
            <a:ext cx="6142284" cy="44067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Настало то время, когда каждая школа рано или поздно должна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совершить свой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к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путь у каждой школы свой: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начинается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прихода в школу одного «особенного» ученика, и вслед за этим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школа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трансформируется и меняется;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планомерно готовится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инклюзии, учитывая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приказы, хотя в ней нет ни одного ученика с ОВЗ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и(или) инвалидностью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– боятся изменений, которые будет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претерпевать школа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ведь они касаются всего, чем она живет, – людей, отношений,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традиций, потому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должна измениться вся образовательная среда со всей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совокупностью 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3027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нклюзивное образование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69"/>
          <a:stretch/>
        </p:blipFill>
        <p:spPr bwMode="auto">
          <a:xfrm>
            <a:off x="7667285" y="2301644"/>
            <a:ext cx="3994447" cy="411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одним вырезанным углом 2"/>
          <p:cNvSpPr/>
          <p:nvPr/>
        </p:nvSpPr>
        <p:spPr>
          <a:xfrm>
            <a:off x="1047753" y="1490161"/>
            <a:ext cx="6272648" cy="4406774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к инклюзии…</a:t>
            </a:r>
            <a:endParaRPr lang="ru-RU" sz="5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7753" y="1621778"/>
            <a:ext cx="6272648" cy="41435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273-ФЗ «Об образовании в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закрепляет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«инклюзивное образование» как обеспечение равного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для всех обучающихся с учетом разнообразия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образовательных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и индивидуальных возможностей. Это емкое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обеспечивает полное понимание всего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инклюзивной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 школы и становится гарантом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прав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включение в образование любого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</a:p>
          <a:p>
            <a:pPr marL="0" indent="0" algn="ctr">
              <a:buNone/>
            </a:pP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время, инновационной формой, направленной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совершенствование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к образованию детей с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стали ресурсные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</a:p>
        </p:txBody>
      </p:sp>
    </p:spTree>
    <p:extLst>
      <p:ext uri="{BB962C8B-B14F-4D97-AF65-F5344CB8AC3E}">
        <p14:creationId xmlns:p14="http://schemas.microsoft.com/office/powerpoint/2010/main" xmlns="" val="31870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5129406" y="3086735"/>
            <a:ext cx="6770319" cy="35555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643" y="868018"/>
            <a:ext cx="6316631" cy="310273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2083" y="162838"/>
            <a:ext cx="9859028" cy="767902"/>
          </a:xfrm>
        </p:spPr>
        <p:txBody>
          <a:bodyPr/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Ресурсного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ентра в образовании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73" y="1265222"/>
            <a:ext cx="5336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Ресурсные центры (РЦ) – своевременное и необходимое явление в образовании.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его помощью осуществляется концентрация и обеспечение доступа к дорогим и дефицитным ресурсам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7420" y="3341007"/>
            <a:ext cx="56742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РЦ заключается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грамотной организации доступа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кадровым, материально-техническим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информационным, учебным, методическим ресурсам. Эта доступность позволяет значительно улучшить эффективность образовательного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sun9-64.userapi.com/impg/pqo3N9nikNXpPRZmWGcV7CQY8YMxxpcm2RauSw/fAkgGvBaPC4.jpg?size=810x1080&amp;quality=95&amp;sign=7afca4f39c88cc9ec311e5c9d50df6b1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13" b="17438"/>
          <a:stretch/>
        </p:blipFill>
        <p:spPr bwMode="auto">
          <a:xfrm>
            <a:off x="2523199" y="4420984"/>
            <a:ext cx="2308446" cy="220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74.userapi.com/impg/F_eegvRFglgvI0--NYUkx2RV9bDkklmmPhOnZw/71YitDeQXVI.jpg?size=810x1080&amp;quality=95&amp;sign=1e771f1d4b65c5bd840f86ccdd62d689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50"/>
          <a:stretch/>
        </p:blipFill>
        <p:spPr bwMode="auto">
          <a:xfrm>
            <a:off x="9269258" y="971931"/>
            <a:ext cx="1815797" cy="211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n9-4.userapi.com/impg/5CIB4rFLIhKsIh6_ryHxWdOZ2bTwZvudRtQYnw/jwM5y0z0mkc.jpg?size=810x1080&amp;quality=95&amp;sign=af65e47ef14ff55926980055d272cf3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03" y="4420984"/>
            <a:ext cx="1665962" cy="22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9-78.userapi.com/impg/3OfbRKa6x0GI0cwDnx90p2zQqFdo5lc9VDE9JA/s_kPxAxbJfY.jpg?size=810x1080&amp;quality=95&amp;sign=b4ec6cada5ba2e8ef6d62bf74e2b6b9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9546" y="971931"/>
            <a:ext cx="1628361" cy="217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80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488515" y="2023921"/>
            <a:ext cx="6576164" cy="3950994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304" y="225469"/>
            <a:ext cx="10886162" cy="8392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РРЦ ЗПР «ОГКОУ «Школа-интернат № 16»</a:t>
            </a:r>
            <a:endParaRPr lang="ru-RU" sz="49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27601" y="2141475"/>
            <a:ext cx="6311818" cy="32071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на основании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и воспитания Ульяновской области №1132-р от 03.06.2021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базе областного государственного казённого общеобразовательного учреждения «Школа-интернат для обучающихся с ограниченными возможностями здоровья №16» г. Ульяновска создан Региональный Ресурсный центр по комплексному сопровождению детей с задержкой психического развития (РРЦ ЗПР)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0" descr="https://sun9-77.userapi.com/impg/2ycRjptvM0TN1tnKKAwfFnwStIP8tduApzAXVg/Iww0wd4NjK4.jpg?size=614x461&amp;quality=95&amp;sign=02fb13fb98aa0324f398ce9ef0d1b75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2403" y="4190820"/>
            <a:ext cx="3397350" cy="255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https://sun9-68.userapi.com/impg/razioGA--EpKqOC9xd777VMUpWrR0QrCvcD7Tw/ZHGUO7vu_40.jpg?size=629x473&amp;quality=95&amp;sign=5080f3364dfdd2bd0d2cd0bb87c3b820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340" y="1203578"/>
            <a:ext cx="3429178" cy="2578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28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1615856" y="1188655"/>
            <a:ext cx="5398720" cy="237177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615856" y="1267415"/>
            <a:ext cx="5285985" cy="230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деятельности: 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образовательного процесса по адаптированным программам и коррекционная работа с обучающимися с задержкой психического развития (ЗПР)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2" descr="https://sun9-50.userapi.com/impg/RxGRJGDYoBGk5xjRS-5WPNkdy92jwX0Painz7A/gHptewdxXGQ.jpg?size=582x437&amp;quality=95&amp;sign=23512752647e1e625254ce23166a98d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6070" y="1464226"/>
            <a:ext cx="3068782" cy="230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28.userapi.com/impg/FRutQPv0fOZzaC-EUmEDIbfcGjstbDbjV-B73g/MuGdXdeAM6U.jpg?size=810x1080&amp;quality=95&amp;sign=12822e9827edd62c98a4839737fb03a9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0" r="10140" b="11214"/>
          <a:stretch/>
        </p:blipFill>
        <p:spPr bwMode="auto">
          <a:xfrm rot="16200000">
            <a:off x="1022333" y="3569648"/>
            <a:ext cx="2455393" cy="339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одним вырезанным углом 9"/>
          <p:cNvSpPr/>
          <p:nvPr/>
        </p:nvSpPr>
        <p:spPr>
          <a:xfrm>
            <a:off x="5386191" y="3958226"/>
            <a:ext cx="5862182" cy="261418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536504" y="3958226"/>
            <a:ext cx="5611660" cy="2614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endParaRPr lang="ru-RU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сети методической, консультативной, информационной поддержки образовательных учреждений по вопросам в области обучения, коррекции, воспитания и социальной адаптации детей с ограниченными возможностями здоровья (ЗПР) в условиях инклюзивного образования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8304" y="225469"/>
            <a:ext cx="10886162" cy="8392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РРЦ ЗПР «ОГКОУ «Школа-интернат № 16»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xmlns="" val="35493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199" y="239864"/>
            <a:ext cx="10585538" cy="774743"/>
          </a:xfrm>
        </p:spPr>
        <p:txBody>
          <a:bodyPr/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Контингент РРЦ ЗПР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38199" y="1787668"/>
            <a:ext cx="1821873" cy="113607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882505" y="5025349"/>
            <a:ext cx="4382591" cy="1039091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38199" y="3352365"/>
            <a:ext cx="1821873" cy="113607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2882505" y="1787669"/>
            <a:ext cx="4294909" cy="93048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2882505" y="3330888"/>
            <a:ext cx="4294909" cy="986575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55516" y="4868568"/>
            <a:ext cx="1821873" cy="113607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https://sun9-66.userapi.com/impg/IsxB0ZiyEMfqOK0SoTe8C2S7L19GqIR0119T2A/o6WocYeWTOM.jpg?size=810x1080&amp;quality=95&amp;sign=57555e9ff298481353feb755651503d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2689" y="1787668"/>
            <a:ext cx="3021049" cy="40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52487" y="5025349"/>
            <a:ext cx="4386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обучающие детей с ЗПР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3951" y="1953270"/>
            <a:ext cx="406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ЗПР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3967" y="3470232"/>
            <a:ext cx="417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детей с ЗПР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9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487709" y="1640584"/>
            <a:ext cx="6576970" cy="4352175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7709" y="1837775"/>
            <a:ext cx="6476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Консультационно-методическое: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занятия с обучающимися с ЗПР;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 (законных представителей), воспитывающих детей с ЗПР;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педагогических работников массовых образовательных учреждений по использованию методов обучения и воспитания детей с ЗПР в инклюзии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sun9-4.userapi.com/impg/5CIB4rFLIhKsIh6_ryHxWdOZ2bTwZvudRtQYnw/jwM5y0z0mkc.jpg?size=810x1080&amp;quality=95&amp;sign=af65e47ef14ff55926980055d272cf3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171" y="1301062"/>
            <a:ext cx="2202824" cy="29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un9-5.userapi.com/impg/aAaqF2isbjKN7JpJUjFmLeFU6igX23TrGCu8eA/TJQrX0Y8LrQ.jpg?size=810x1080&amp;quality=95&amp;sign=8cd37dd41a8770a4bbbe8b3ddc1f4a6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7359" y="3594871"/>
            <a:ext cx="2290515" cy="305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850726" y="189761"/>
            <a:ext cx="10410173" cy="900004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РРЦ ЗПР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7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1202</Words>
  <Application>Microsoft Office PowerPoint</Application>
  <PresentationFormat>Произвольный</PresentationFormat>
  <Paragraphs>155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Площадка № 2 «Методическая служба. Эффективные практики»    Доклад директора ОГКОУ «Школа-интернат № 16» Фадеевой О.В.  (соавтор Серебрякова Ю.В., руководитель РРЦ ЗПР)   «Роль регионального ресурсного центра в методическом сопровождении включения детей с задержкой психического развития в учебный процесс в условиях инклюзии» </vt:lpstr>
      <vt:lpstr>Дети с ОВЗ (ЗПР)…</vt:lpstr>
      <vt:lpstr>Путь к инклюзии…</vt:lpstr>
      <vt:lpstr>Путь к инклюзии…</vt:lpstr>
      <vt:lpstr>Роль Ресурсного Центра в образовании</vt:lpstr>
      <vt:lpstr>РРЦ ЗПР «ОГКОУ «Школа-интернат № 16»</vt:lpstr>
      <vt:lpstr>РРЦ ЗПР «ОГКОУ «Школа-интернат № 16»</vt:lpstr>
      <vt:lpstr>Контингент РРЦ ЗПР</vt:lpstr>
      <vt:lpstr>Основные направления РРЦ ЗПР </vt:lpstr>
      <vt:lpstr>Основные направления РРЦ ЗПР </vt:lpstr>
      <vt:lpstr>Основные направления РРЦ ЗПР </vt:lpstr>
      <vt:lpstr>Отчет работы РРЦ ЗПР за 2022 год</vt:lpstr>
      <vt:lpstr>Отчет работы РРЦ ЗПР за 2023 год</vt:lpstr>
      <vt:lpstr>РРЦ ЗПР педагогам</vt:lpstr>
      <vt:lpstr>РРЦ ЗПР обучающимся</vt:lpstr>
      <vt:lpstr>РРЦ ЗПР родителям </vt:lpstr>
      <vt:lpstr>Специалисты нашего Ресурсного центра готовы и способны оказывать информационно-просветительскую, кадровую, методическую поддержку руководителям и педагогам образовательных организаций Ульяновской области, г. Ульяновска и родителям (законным представителям), воспитывающим детей с ограниченными возможностями здоровья (ЗПР) </vt:lpstr>
      <vt:lpstr>Слайд 18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веб-сервисов в образовательной организации</dc:title>
  <dc:creator>Юлия Серебрякова</dc:creator>
  <cp:lastModifiedBy>1</cp:lastModifiedBy>
  <cp:revision>98</cp:revision>
  <dcterms:created xsi:type="dcterms:W3CDTF">2023-04-25T05:50:39Z</dcterms:created>
  <dcterms:modified xsi:type="dcterms:W3CDTF">2023-08-25T05:53:16Z</dcterms:modified>
</cp:coreProperties>
</file>