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8" r:id="rId3"/>
    <p:sldId id="269" r:id="rId4"/>
    <p:sldId id="258" r:id="rId5"/>
    <p:sldId id="270" r:id="rId6"/>
    <p:sldId id="271" r:id="rId7"/>
    <p:sldId id="260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12192000" cy="6858000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3184" autoAdjust="0"/>
    <p:restoredTop sz="93922" autoAdjust="0"/>
  </p:normalViewPr>
  <p:slideViewPr>
    <p:cSldViewPr>
      <p:cViewPr varScale="1">
        <p:scale>
          <a:sx n="73" d="100"/>
          <a:sy n="73" d="100"/>
        </p:scale>
        <p:origin x="-90" y="-6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10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EE562-E05A-4626-B3AF-5F0B868819D9}" type="datetimeFigureOut">
              <a:rPr lang="ru-RU" smtClean="0"/>
              <a:pPr/>
              <a:t>24.08.23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519D9-560B-443C-B598-BE18CE88D9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829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267001-F5EE-4B01-ADD9-95392EA1E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44CC777-6BA2-40D2-9A82-AD403FA4F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FA2BC8-F9FC-47B4-B94E-984652D79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24.08.23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158127-7E67-4DC3-A9CF-380C6A5B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CFB686-854A-4D91-AAF2-24DD33CC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3673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2ECE69F-178E-4786-B1D6-461B25E3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24.08.23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5DB0CCE-2BB7-4FE6-9F6D-0F849019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60DEABB-F5A0-404E-81BE-A2C6C1A7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956E4A42-AE58-43D5-A1E5-C2A90FAE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344955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0ABFC8D9-3E46-4244-BCF8-DF82826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11946000" cy="11415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:a16="http://schemas.microsoft.com/office/drawing/2014/main" xmlns="" id="{D5ACAE7A-E405-438C-BF4B-A37C1D7BB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26000" y="2079000"/>
            <a:ext cx="5220000" cy="4230000"/>
          </a:xfrm>
        </p:spPr>
      </p:sp>
    </p:spTree>
    <p:extLst>
      <p:ext uri="{BB962C8B-B14F-4D97-AF65-F5344CB8AC3E}">
        <p14:creationId xmlns:p14="http://schemas.microsoft.com/office/powerpoint/2010/main" xmlns="" val="1544978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0ABFC8D9-3E46-4244-BCF8-DF82826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11946000" cy="11415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:a16="http://schemas.microsoft.com/office/drawing/2014/main" xmlns="" id="{D5ACAE7A-E405-438C-BF4B-A37C1D7BB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6000" y="2034000"/>
            <a:ext cx="5220000" cy="4230000"/>
          </a:xfrm>
        </p:spPr>
      </p:sp>
    </p:spTree>
    <p:extLst>
      <p:ext uri="{BB962C8B-B14F-4D97-AF65-F5344CB8AC3E}">
        <p14:creationId xmlns:p14="http://schemas.microsoft.com/office/powerpoint/2010/main" xmlns="" val="185377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0B504799-5A5B-4904-96F0-E39EDC0290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19263"/>
            <a:ext cx="12192000" cy="51387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1295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BA0536-C2F3-45FD-BCE9-A7664FF1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DCB672-9A39-4592-A702-905A663DE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F00B59B-B30F-4BCA-BF7C-138210157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B11AE46-CD71-40A2-B051-FED4CF251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24.08.23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97D472E-4D2E-4B58-B26C-A5C6E9B9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D590CE5-E95F-4274-817F-D56AE118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236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79CC03-CB65-4A4C-90D3-F02B507A0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4C3BF4E-7FD7-4E97-ADD2-17103BBDAF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4CE1139-B009-4241-B0C4-BF93CB876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61306DD-CDF6-4C8F-8EAA-8585BA36E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24.08.23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DE83B16-91E8-4F91-A8A9-2286EF49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3500BC4-2676-4C2C-A56B-8495420F6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3069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BFDEE6-9163-4FA6-9C33-9D0B1D96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6CFD921-B66F-4B9F-8D0C-B14325FE9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EDD6FEE-737C-4DE7-A07A-B8500FB8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24.08.23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8FE9F1-30AE-46C1-A8C8-4B7D5FFC7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45E6A3-691A-440E-94B6-E4165602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237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B71DFBC-935C-41DF-9AF9-A79F2BD809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FFC04AF-1DA1-4817-ACF7-5A110AD3A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DFD425-2E61-4F50-9A02-6256A349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24.08.23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833F48-4BE3-401E-8EAC-ED423D3D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9E6C580-1988-45AF-BDB1-7BCACEB9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815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514517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044881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xmlns="" id="{5172288B-DE9D-43F6-AE1D-DFA58F3C84F8}"/>
              </a:ext>
            </a:extLst>
          </p:cNvPr>
          <p:cNvSpPr/>
          <p:nvPr userDrawn="1"/>
        </p:nvSpPr>
        <p:spPr>
          <a:xfrm>
            <a:off x="0" y="4788000"/>
            <a:ext cx="1932000" cy="207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7882EBE0-0097-4756-884D-F8521A0145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0513" y="233363"/>
            <a:ext cx="5805487" cy="6480175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xmlns="" id="{BD000A37-5141-407E-A504-C96A56279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EE674FD9-79E8-4C83-8018-2847114B9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35413" y="2528888"/>
            <a:ext cx="7426325" cy="238442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188260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xmlns="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41582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81E132A-DAAE-4C5A-9799-9BEDDD0FBE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5ABEC81-0435-44F8-AC84-9AA06776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E9A5681-179B-43EF-A41E-7921E27CA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4075"/>
            <a:ext cx="10515600" cy="15303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38154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F8FE08DD-35D4-4F6D-9D3E-895549AFA462}"/>
              </a:ext>
            </a:extLst>
          </p:cNvPr>
          <p:cNvSpPr/>
          <p:nvPr userDrawn="1"/>
        </p:nvSpPr>
        <p:spPr>
          <a:xfrm>
            <a:off x="0" y="4788000"/>
            <a:ext cx="1932000" cy="207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7EF7D0-8129-458F-9F1A-BA56AAF6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3447F0-A2FC-4139-A746-423895CBB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690755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F8FE08DD-35D4-4F6D-9D3E-895549AFA462}"/>
              </a:ext>
            </a:extLst>
          </p:cNvPr>
          <p:cNvSpPr/>
          <p:nvPr userDrawn="1"/>
        </p:nvSpPr>
        <p:spPr>
          <a:xfrm rot="16200000">
            <a:off x="10191000" y="4857000"/>
            <a:ext cx="1932000" cy="207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7EF7D0-8129-458F-9F1A-BA56AAF6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3447F0-A2FC-4139-A746-423895CBB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949063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7EF7D0-8129-458F-9F1A-BA56AAF6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3447F0-A2FC-4139-A746-423895CBB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96AF94-0451-4B41-960A-AE014E9C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24.08.23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2D3EF2-51A0-4DA7-88AA-E1FA1562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90037A-9CFB-48E5-9E34-0A14EDE6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878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9DC742-0D31-49BB-8235-E8F23687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B7A22E-3771-4390-9794-7F14D95DF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6951B10-84CC-412A-B18B-E5D7BFE1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24.08.23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06FA339-92AB-4D93-B605-E9C0B0E7E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AFCBD1A-83E7-45B8-95AE-AE44F1080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110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5DC75D-06B2-46E5-A96B-A1468A218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6AE6E6F-2E09-401B-B461-D6DF215D1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0FA403A-15C6-49C6-8CC5-8F9664A12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C3F06EE-74D4-48BE-B81A-5C34F61BB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24.08.23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D53AD41-416F-495E-A3FD-85E02F26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9E8F414-2898-41DB-BD73-B506B16F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4959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5BF822-D25A-4089-8B09-6CDFC6C72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DFA1F7A-5EC7-4EDE-B41D-E76BE82B3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51A2486-CBD9-47F2-85CB-E75E70743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D9BFCC3-815F-46C2-8BBD-B33697BD3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A6C052B-8DDE-4435-89D0-37FEADE5B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E4CBDAB-0EC1-4397-917A-7260217B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24.08.23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848E488-94C4-4695-A96B-BD92D0FE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89685D5-D9B9-4084-9444-3F5DFFF8D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0562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CAB533-743E-4972-9281-AA80F8DE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E27A4BD-2D2A-438C-8009-834074645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24.08.23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593BC4F-92E4-4734-99DC-E5A245F3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C2D59C2-0660-44F2-8B51-CACB66F9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830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5289D3-E86F-47FE-BC52-53D34FA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33570AF-E207-47A8-A8FC-5D9057465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AF8805-B906-4169-9117-FA140E73D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5B055-54BE-42A4-8DC8-10ED2ADEA08A}" type="datetimeFigureOut">
              <a:rPr lang="ru-RU" smtClean="0"/>
              <a:pPr/>
              <a:t>24.08.23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E3D611-6D00-421E-BE6B-385F5C2C5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716F83-6BED-46A4-98C2-DEC0D746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3"/>
            <a:extLst>
              <a:ext uri="{FF2B5EF4-FFF2-40B4-BE49-F238E27FC236}">
                <a16:creationId xmlns:a16="http://schemas.microsoft.com/office/drawing/2014/main" xmlns="" id="{43780347-ADC3-4039-95E5-9DAF405C2D48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616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64" r:id="rId11"/>
    <p:sldLayoutId id="2147483668" r:id="rId12"/>
    <p:sldLayoutId id="2147483663" r:id="rId13"/>
    <p:sldLayoutId id="2147483656" r:id="rId14"/>
    <p:sldLayoutId id="2147483657" r:id="rId15"/>
    <p:sldLayoutId id="2147483658" r:id="rId16"/>
    <p:sldLayoutId id="2147483659" r:id="rId17"/>
    <p:sldLayoutId id="2147483665" r:id="rId18"/>
    <p:sldLayoutId id="2147483667" r:id="rId19"/>
    <p:sldLayoutId id="2147483666" r:id="rId20"/>
    <p:sldLayoutId id="2147483669" r:id="rId2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1obraz.ru/?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E99B067-EB62-402E-805F-0F0DF821BA19}"/>
              </a:ext>
            </a:extLst>
          </p:cNvPr>
          <p:cNvSpPr/>
          <p:nvPr/>
        </p:nvSpPr>
        <p:spPr>
          <a:xfrm>
            <a:off x="5167306" y="233363"/>
            <a:ext cx="6734180" cy="6480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23">
            <a:extLst>
              <a:ext uri="{FF2B5EF4-FFF2-40B4-BE49-F238E27FC236}">
                <a16:creationId xmlns:a16="http://schemas.microsoft.com/office/drawing/2014/main" xmlns="" id="{10315E8C-F410-4B7D-9A8E-D2CECB509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810" y="684000"/>
            <a:ext cx="5935887" cy="395944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«Новые задачи и возможности обеспечения качества образования, обучающихся с ОВЗ в рамках требований единых федеральных адаптированных образовательных программ»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97F0EBA-D1C1-470D-8EFC-89954E1950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0248" y="5357826"/>
            <a:ext cx="5321172" cy="3571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Директор ОГКОУШ № 39 Пономарёва М.Н.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40" r="21340"/>
          <a:stretch>
            <a:fillRect/>
          </a:stretch>
        </p:blipFill>
        <p:spPr bwMode="auto">
          <a:xfrm>
            <a:off x="309522" y="857232"/>
            <a:ext cx="4500594" cy="502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547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84" y="365125"/>
            <a:ext cx="11715832" cy="92073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Возможные варианты обучения по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ФАООП УО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00174"/>
            <a:ext cx="10515600" cy="500065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обучающийся с умственной отсталостью в умеренной, тяжелой или глубокой степени, с тяжелыми и множественными нарушениями развития (далее – ТМНР),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интеллектуальное развитие которого не позволяет освоить ФАООП УО (вариант 1),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либо он испытывает существенные трудности в её освоении, получает образование по ФАООП УО (вариант 2),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основе которой образовательная организация разрабатывает </a:t>
            </a:r>
          </a:p>
          <a:p>
            <a:pPr algn="ctr">
              <a:buNone/>
            </a:pPr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специальную индивидуальную программу развития</a:t>
            </a:r>
          </a:p>
          <a:p>
            <a:pPr algn="ctr">
              <a:buNone/>
            </a:pPr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(далее – СИПР),</a:t>
            </a:r>
          </a:p>
          <a:p>
            <a:pPr algn="ctr">
              <a:buNone/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учитывающую индивидуальные образовательные потребности обучающегося с умственной отсталостью</a:t>
            </a:r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5667372" y="4071942"/>
            <a:ext cx="714380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150" y="357166"/>
            <a:ext cx="10858576" cy="621510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соответствии с требованиями ФГОС к ФАООП УО (вариант 2)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результативность обучения каждого ребенка оценивается с учетом особенностей его психофизического развития и особых образовательных потребностей.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связи с этим требования к результатам освоения образовательных программ представляют собой описание возможных результатов образования данной категории обучающихся.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5340" y="4643445"/>
            <a:ext cx="10258460" cy="153351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095736" y="1643050"/>
            <a:ext cx="500066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7810512" y="1643050"/>
            <a:ext cx="500066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5274" y="285728"/>
            <a:ext cx="10758526" cy="621510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Предметные результаты освоения ФАООП УО (вариант 2) включают результаты в следующих областях: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 основе АООП образовательная организация разрабатывает СИПР, результаты которой за полугодие выступают в качестве текущей аттестации обучающихся.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 качестве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промежуточной (годовой) аттестации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выступает оценка результатов освоения СИПР и развития жизненных компетенций обучающегося по итогам учебного года.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Предметом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итоговой оценки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освоения обучающимися АООП для обучающихся с умственной отсталостью (вариант 2) должно быть достижение результатов освоения специальной индивидуальной программы развития последнего года обучения и развития жизненной компетенции обучающихся.</a:t>
            </a:r>
          </a:p>
          <a:p>
            <a:pPr algn="ctr">
              <a:buNone/>
            </a:pPr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Итоговая аттестация осуществляется в течение последних двух недель учебного года путем наблюдения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выполнением обучающимися специально подобранных заданий, позволяющих выявить и оценить результаты обучения.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64" y="285728"/>
            <a:ext cx="9858444" cy="139700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Учебный план включает две части: обязательную часть и часть, формируемую участниками образовательных отношений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учебного плана, формируемая участниками образовательных отношений, предусматривает:</a:t>
            </a:r>
          </a:p>
          <a:p>
            <a:pPr lvl="0"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учебные занятия, обеспечивающие различные интересы обучающихся, в том числе этнокультурные;</a:t>
            </a:r>
          </a:p>
          <a:p>
            <a:pPr lvl="0"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увеличение учебных часов, отводимых на изучение отдельных учебных предметов обязательной части;</a:t>
            </a:r>
          </a:p>
          <a:p>
            <a:pPr lvl="0"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введение учебных курсов, обеспечивающих удовлетворение особых образовательных потребностей обучающихся с умеренной, тяжелой, глубокой умственной отсталостью (интеллектуальными нарушениями), ТМНР и необходимую коррекцию недостатков в психическом и (или) физическом развитии.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960" y="714356"/>
            <a:ext cx="10972840" cy="571504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Консультативную помощь можно получить в форме письменного </a:t>
            </a:r>
            <a:endParaRPr lang="ru-RU" sz="4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обращения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электронной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почте</a:t>
            </a:r>
          </a:p>
          <a:p>
            <a:pPr algn="ctr">
              <a:buNone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koush39@mo73.ru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оецкая\Desktop\консультац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8414" y="4071942"/>
            <a:ext cx="6429420" cy="13091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5802" y="571480"/>
            <a:ext cx="7086576" cy="125412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Федеральная адаптированная программа для детей с умственной отсталостью действует с 10.01.2023.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 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310050" y="4286256"/>
            <a:ext cx="7426325" cy="90011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01.09.2023 образовательные организации переходят на ФАООП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7167570" y="2000240"/>
            <a:ext cx="1643074" cy="19288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Воецкая\Desktop\приказ ФАООП 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84" y="785794"/>
            <a:ext cx="3740413" cy="5289179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 rot="1142515">
            <a:off x="4227661" y="3308348"/>
            <a:ext cx="1614709" cy="641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20067790">
            <a:off x="4154224" y="2236910"/>
            <a:ext cx="1571636" cy="627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24430" y="5929330"/>
            <a:ext cx="6096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Главная цель программы – обеспечить коррекцию нарушений развития и социальную адаптацию ребенка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7881950" y="5143512"/>
            <a:ext cx="500066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4289"/>
            <a:ext cx="10515600" cy="147639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ФАООП включает АООП для 7 нозологий: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8150" y="2071677"/>
            <a:ext cx="10615650" cy="410528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АООП для детей с УО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– с 1- 4кл., включая дополнительный класс, 5- 9кл., 10- 12кл.;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АООП для глухих детей с УО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–  5- 9кл. и 10-12-кл;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АООП для слабослышащих и позднооглохших детей с УО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– 5- 9кл. и 10- 12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.;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АООП для слепых детей с УО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– 5- 9кл. и 10- 12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.;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АООП для слабовидящих детей с УО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– 5- 9кл. и 10- 12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.;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АООП для детей с нарушениями опорно-двигательного аппарата и УО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–5- 9кл. и 10- 12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.;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АООП для детей с расстройствами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аутистического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спектра и УО 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–5- 9кл. и 10- 12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.;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EF6182C-7CDA-43DD-8536-C76D40EC7FA0}"/>
              </a:ext>
            </a:extLst>
          </p:cNvPr>
          <p:cNvSpPr/>
          <p:nvPr/>
        </p:nvSpPr>
        <p:spPr>
          <a:xfrm>
            <a:off x="452398" y="2071678"/>
            <a:ext cx="5643444" cy="4286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AD99790-0B7C-4BA6-B8C9-5728B96C1E53}"/>
              </a:ext>
            </a:extLst>
          </p:cNvPr>
          <p:cNvSpPr/>
          <p:nvPr/>
        </p:nvSpPr>
        <p:spPr>
          <a:xfrm>
            <a:off x="6167438" y="2071678"/>
            <a:ext cx="5357850" cy="42862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2D4E8FC-759D-412C-BFC2-5B56266013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67306" y="5072074"/>
            <a:ext cx="702362" cy="7023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26EA88E-8E4A-4517-AB60-A8B36BEEE0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6453190" y="5143512"/>
            <a:ext cx="702362" cy="702362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3E036EF7-6BBB-45F5-902D-A8F2FF7ADDD5}"/>
              </a:ext>
            </a:extLst>
          </p:cNvPr>
          <p:cNvSpPr/>
          <p:nvPr/>
        </p:nvSpPr>
        <p:spPr>
          <a:xfrm>
            <a:off x="1238216" y="2357431"/>
            <a:ext cx="39909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удовлетворение как общих, так и особых образовательных потребностей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разных групп или отдельных обучающихся с умственной отсталостью;</a:t>
            </a: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1412EAD-BAA8-447F-A154-034C6301EC96}"/>
              </a:ext>
            </a:extLst>
          </p:cNvPr>
          <p:cNvSpPr/>
          <p:nvPr/>
        </p:nvSpPr>
        <p:spPr>
          <a:xfrm>
            <a:off x="6881818" y="2500306"/>
            <a:ext cx="42779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получение образования вне зависимости от выраженности основного нарушения, наличия других нарушений развития, места проживания обучающегося, вида образовательной организации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1F97A0AA-EFC3-44AE-A04B-47051DE7A03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вариант ФАООП УО содержит дифференцированные требования к структуре, результатам освоения и условиям её реализации, обеспечивающим: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479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основе Стандарта создается АООП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>
            <a:extLst>
              <a:ext uri="{FF2B5EF4-FFF2-40B4-BE49-F238E27FC236}">
                <a16:creationId xmlns:a16="http://schemas.microsoft.com/office/drawing/2014/main" xmlns="" id="{269849EE-5963-4529-BDB4-2926876D2BDF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которая при необходимости индивидуализируется (специальная индивидуальная программа развития; далее –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СИПР)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К ней может быть создано несколько учебных планов, в том числе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индивидуальных,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учитывающих образовательные потребности групп или отдельных обучающихся с умственной отсталостью.</a:t>
            </a: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АООП для обучающихся с умственной отсталостью, имеющих инвалидность, дополняется индивидуальной программой реабилитации или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абилитации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инвалида (далее – ИПРА) в части создания специальных условий получения образования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26" y="285728"/>
            <a:ext cx="10515600" cy="132556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Содержание ФАООП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>
            <a:extLst>
              <a:ext uri="{FF2B5EF4-FFF2-40B4-BE49-F238E27FC236}">
                <a16:creationId xmlns:a16="http://schemas.microsoft.com/office/drawing/2014/main" xmlns="" id="{F5C94730-1176-44B3-B7BC-088B524B9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588" y="1785926"/>
            <a:ext cx="10515600" cy="4857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федеральный учебный план;</a:t>
            </a:r>
          </a:p>
          <a:p>
            <a:pPr lvl="0"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федеральный календарный учебный график;</a:t>
            </a:r>
          </a:p>
          <a:p>
            <a:pPr lvl="0"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федеральные рабочие программы учебных предметов, курсов, дисциплин (модулей), иных компонентов;</a:t>
            </a:r>
          </a:p>
          <a:p>
            <a:pPr lvl="0"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федеральная рабочая программа воспитания;</a:t>
            </a:r>
          </a:p>
          <a:p>
            <a:pPr lvl="0"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федеральный календарный план воспитательной работы.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4722ABD0-4603-434F-B884-98E52520B73C}"/>
              </a:ext>
            </a:extLst>
          </p:cNvPr>
          <p:cNvSpPr/>
          <p:nvPr/>
        </p:nvSpPr>
        <p:spPr>
          <a:xfrm>
            <a:off x="166646" y="1928802"/>
            <a:ext cx="3240000" cy="1935000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BA91CA74-EB91-4124-89FB-7717B06E2A6C}"/>
              </a:ext>
            </a:extLst>
          </p:cNvPr>
          <p:cNvSpPr/>
          <p:nvPr/>
        </p:nvSpPr>
        <p:spPr>
          <a:xfrm>
            <a:off x="4230000" y="2297400"/>
            <a:ext cx="3240000" cy="1935000"/>
          </a:xfrm>
          <a:prstGeom prst="round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F22B0AB6-277E-4ADA-AC26-C842F8F2256F}"/>
              </a:ext>
            </a:extLst>
          </p:cNvPr>
          <p:cNvSpPr/>
          <p:nvPr/>
        </p:nvSpPr>
        <p:spPr>
          <a:xfrm>
            <a:off x="8310578" y="2071678"/>
            <a:ext cx="3240000" cy="1935000"/>
          </a:xfrm>
          <a:prstGeom prst="round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0F77F9AA-62AF-4865-9B21-8142C38CBEDF}"/>
              </a:ext>
            </a:extLst>
          </p:cNvPr>
          <p:cNvSpPr/>
          <p:nvPr/>
        </p:nvSpPr>
        <p:spPr>
          <a:xfrm>
            <a:off x="2925000" y="1802400"/>
            <a:ext cx="990000" cy="99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21CD48DF-1FDF-491D-B6AF-85722665ADDD}"/>
              </a:ext>
            </a:extLst>
          </p:cNvPr>
          <p:cNvSpPr/>
          <p:nvPr/>
        </p:nvSpPr>
        <p:spPr>
          <a:xfrm>
            <a:off x="6975000" y="1809000"/>
            <a:ext cx="990000" cy="99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6A78A753-178A-419F-B5EA-1FA6BCD1FBD8}"/>
              </a:ext>
            </a:extLst>
          </p:cNvPr>
          <p:cNvSpPr/>
          <p:nvPr/>
        </p:nvSpPr>
        <p:spPr>
          <a:xfrm>
            <a:off x="11025222" y="1714488"/>
            <a:ext cx="990000" cy="99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C0C781-5795-4344-A9D0-23C9DD28E968}"/>
              </a:ext>
            </a:extLst>
          </p:cNvPr>
          <p:cNvSpPr txBox="1"/>
          <p:nvPr/>
        </p:nvSpPr>
        <p:spPr>
          <a:xfrm>
            <a:off x="3013956" y="1888501"/>
            <a:ext cx="911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1э</a:t>
            </a:r>
            <a:r>
              <a:rPr lang="ru-RU" sz="2400" b="1" dirty="0" smtClean="0">
                <a:solidFill>
                  <a:schemeClr val="bg1"/>
                </a:solidFill>
              </a:rPr>
              <a:t>тап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21ABD67-A4A6-4F05-BEFC-3D604BB00EAB}"/>
              </a:ext>
            </a:extLst>
          </p:cNvPr>
          <p:cNvSpPr txBox="1"/>
          <p:nvPr/>
        </p:nvSpPr>
        <p:spPr>
          <a:xfrm>
            <a:off x="7063956" y="1888501"/>
            <a:ext cx="82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2э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тап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F5EAD86-0441-42C3-841F-7CB644A282C9}"/>
              </a:ext>
            </a:extLst>
          </p:cNvPr>
          <p:cNvSpPr txBox="1"/>
          <p:nvPr/>
        </p:nvSpPr>
        <p:spPr>
          <a:xfrm>
            <a:off x="11096660" y="1714488"/>
            <a:ext cx="82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3A32085-E829-4795-A906-44F4F0DCADA3}"/>
              </a:ext>
            </a:extLst>
          </p:cNvPr>
          <p:cNvSpPr/>
          <p:nvPr/>
        </p:nvSpPr>
        <p:spPr>
          <a:xfrm>
            <a:off x="178874" y="4646099"/>
            <a:ext cx="32400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идет формирование основ предметных знаний и умений, коррекции недостатков психофизического развития обучающихся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ED6E7A6-B8D6-4244-B6A1-E489EE2D22CB}"/>
              </a:ext>
            </a:extLst>
          </p:cNvPr>
          <p:cNvSpPr/>
          <p:nvPr/>
        </p:nvSpPr>
        <p:spPr>
          <a:xfrm>
            <a:off x="4024298" y="4500571"/>
            <a:ext cx="3691702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направлен на расширение, углубление и систематизацию знаний и умений обучающихся в обязательных предметных областях, овладение некоторыми навыками адаптации в динамично изменяющемся и развивающемся мире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E02702E-7844-42D4-9E92-2120B722CE75}"/>
              </a:ext>
            </a:extLst>
          </p:cNvPr>
          <p:cNvSpPr/>
          <p:nvPr/>
        </p:nvSpPr>
        <p:spPr>
          <a:xfrm>
            <a:off x="7953388" y="4272677"/>
            <a:ext cx="400052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предполагает углубленную трудовую подготовку и социализацию обучающихся с умственной отсталостью (интеллектуальными нарушениями), которые необходимы для их самостоятельной жизнедеятельности в социальной среде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Заголовок 17">
            <a:extLst>
              <a:ext uri="{FF2B5EF4-FFF2-40B4-BE49-F238E27FC236}">
                <a16:creationId xmlns:a16="http://schemas.microsoft.com/office/drawing/2014/main" xmlns="" id="{A5D74007-E5AE-44D1-B979-130CA500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реализации ФАООП УО (вариант 1) может быть выделено два или три этапа: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b="1" dirty="0">
              <a:solidFill>
                <a:schemeClr val="accent1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03A32085-E829-4795-A906-44F4F0DCADA3}"/>
              </a:ext>
            </a:extLst>
          </p:cNvPr>
          <p:cNvSpPr/>
          <p:nvPr/>
        </p:nvSpPr>
        <p:spPr>
          <a:xfrm>
            <a:off x="380960" y="2786058"/>
            <a:ext cx="324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1-4 классы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03A32085-E829-4795-A906-44F4F0DCADA3}"/>
              </a:ext>
            </a:extLst>
          </p:cNvPr>
          <p:cNvSpPr/>
          <p:nvPr/>
        </p:nvSpPr>
        <p:spPr>
          <a:xfrm>
            <a:off x="4238612" y="2857496"/>
            <a:ext cx="324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5-9 классы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3A32085-E829-4795-A906-44F4F0DCADA3}"/>
              </a:ext>
            </a:extLst>
          </p:cNvPr>
          <p:cNvSpPr/>
          <p:nvPr/>
        </p:nvSpPr>
        <p:spPr>
          <a:xfrm>
            <a:off x="8310578" y="2928934"/>
            <a:ext cx="324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10-12 классы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587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81026" y="214290"/>
            <a:ext cx="1051560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Учебный план включает обязательную часть и часть, формируемую участниками образовательных отношений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>
            <a:extLst>
              <a:ext uri="{FF2B5EF4-FFF2-40B4-BE49-F238E27FC236}">
                <a16:creationId xmlns:a16="http://schemas.microsoft.com/office/drawing/2014/main" xmlns="" id="{269849EE-5963-4529-BDB4-2926876D2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588" y="1643050"/>
            <a:ext cx="10544212" cy="45339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Обязательная часть учебного плана определяет состав учебных предметов обязательных предметных областей, которые должны быть реализованы во всех имеющих государственную аккредитацию образовательных организациях, реализующих АООП, и учебное время, отводимое на их изучение по классам (годам) обучения.</a:t>
            </a:r>
          </a:p>
          <a:p>
            <a:pPr algn="ctr">
              <a:buNone/>
            </a:pPr>
            <a:r>
              <a:rPr lang="ru-RU" b="1" dirty="0" smtClean="0"/>
              <a:t> Состав учебных предметов в обязательной части учебного плана может различаться для обучающихся с умственной отсталостью разных нозологических групп.</a:t>
            </a:r>
          </a:p>
          <a:p>
            <a:pPr algn="ctr">
              <a:buNone/>
            </a:pPr>
            <a:r>
              <a:rPr lang="ru-RU" b="1" dirty="0" smtClean="0"/>
              <a:t>Содержание коррекционно-развивающей области учебного плана представлено обязательными коррекционными курсами (коррекционно-развивающими занятиями)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3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57298"/>
            <a:ext cx="10515600" cy="481966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 обучающихся с ОВЗ формируется из часов, необходимых для обеспечения их индивидуальных потребностей, и составляет суммарно 10 часов в неделю на обучающегося, из которых не менее 5 часов должны включать обязательные занятия коррекционной направленности с учетом возрастных особенностей обучающихся и их физиологических потребностей (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пункт 3.4.16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санитарных правил СП 2.4.3648-20 «Санитарно-эпидемиологические требования к организациям воспитания и обучения, отдыха и оздоровления обучающихся и молодежи», утвержденных постановлением Главного государственного санитарного врача Российской Федерации от 28.09.2020 № 28 (зарегистрировано в Министерстве юстиции Российской Федерации 18 декабря 2020 г., регистрационный № 61573), действующих 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1 января 2027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г).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5976322a44a97ac26d815ee62557e8e28e4d658"/>
</p:tagLst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586</Words>
  <Application>Microsoft Office PowerPoint</Application>
  <PresentationFormat>Произвольный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«Новые задачи и возможности обеспечения качества образования, обучающихся с ОВЗ в рамках требований единых федеральных адаптированных образовательных программ» </vt:lpstr>
      <vt:lpstr>Федеральная адаптированная программа для детей с умственной отсталостью действует с 10.01.2023. </vt:lpstr>
      <vt:lpstr> ФАООП включает АООП для 7 нозологий: </vt:lpstr>
      <vt:lpstr>  Каждый вариант ФАООП УО содержит дифференцированные требования к структуре, результатам освоения и условиям её реализации, обеспечивающим: </vt:lpstr>
      <vt:lpstr>На основе Стандарта создается АООП</vt:lpstr>
      <vt:lpstr>Содержание ФАООП</vt:lpstr>
      <vt:lpstr> В реализации ФАООП УО (вариант 1) может быть выделено два или три этапа: </vt:lpstr>
      <vt:lpstr>Учебный план включает обязательную часть и часть, формируемую участниками образовательных отношений</vt:lpstr>
      <vt:lpstr>Внеурочная деятельность</vt:lpstr>
      <vt:lpstr>Возможные варианты обучения по  ФАООП УО</vt:lpstr>
      <vt:lpstr>В соответствии с требованиями ФГОС к ФАООП УО (вариант 2)    результативность обучения каждого ребенка оценивается с учетом особенностей его психофизического развития и особых образовательных потребностей.   В связи с этим требования к результатам освоения образовательных программ представляют собой описание возможных результатов образования данной категории обучающихся. </vt:lpstr>
      <vt:lpstr>Слайд 12</vt:lpstr>
      <vt:lpstr> Учебный план включает две части: обязательную часть и часть, формируемую участниками образовательных отношений </vt:lpstr>
      <vt:lpstr>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Воецкая</cp:lastModifiedBy>
  <cp:revision>40</cp:revision>
  <dcterms:created xsi:type="dcterms:W3CDTF">2020-07-14T14:01:38Z</dcterms:created>
  <dcterms:modified xsi:type="dcterms:W3CDTF">2023-08-24T07:31:46Z</dcterms:modified>
</cp:coreProperties>
</file>