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2000" b="1" strike="noStrike" spc="-1">
                <a:solidFill>
                  <a:srgbClr val="002060"/>
                </a:solidFill>
                <a:latin typeface="Arial"/>
                <a:ea typeface="DejaVu Sans"/>
              </a:defRPr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Количество обследованных детей</a:t>
            </a:r>
          </a:p>
        </c:rich>
      </c:tx>
      <c:layout>
        <c:manualLayout>
          <c:xMode val="edge"/>
          <c:yMode val="edge"/>
          <c:x val="0.18162809485339501"/>
          <c:y val="1.0328323116970401E-2"/>
        </c:manualLayout>
      </c:layout>
      <c:overlay val="0"/>
      <c:spPr>
        <a:noFill/>
        <a:ln w="0">
          <a:noFill/>
        </a:ln>
      </c:spPr>
    </c:title>
    <c:autoTitleDeleted val="0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CD5-49BD-A236-72C3CBC1BE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600" b="1" strike="noStrike" spc="-1">
                        <a:solidFill>
                          <a:srgbClr val="404040"/>
                        </a:solidFill>
                        <a:latin typeface="Arial"/>
                        <a:ea typeface="DejaVu Sans"/>
                      </a:rPr>
                      <a:t>6238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D5-49BD-A236-72C3CBC1BE1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600" b="1" strike="noStrike" spc="-1">
                    <a:solidFill>
                      <a:srgbClr val="404040"/>
                    </a:solidFill>
                    <a:latin typeface="Arial"/>
                    <a:ea typeface="DejaVu San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 полугодие 2023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6238</c:v>
                </c:pt>
                <c:pt idx="1">
                  <c:v>8573</c:v>
                </c:pt>
                <c:pt idx="2">
                  <c:v>8584</c:v>
                </c:pt>
                <c:pt idx="3">
                  <c:v>5138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D5-49BD-A236-72C3CBC1BE16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ОВЗ</c:v>
                </c:pt>
              </c:strCache>
            </c:strRef>
          </c:tx>
          <c:spPr>
            <a:solidFill>
              <a:srgbClr val="8064A2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CD5-49BD-A236-72C3CBC1BE1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CD5-49BD-A236-72C3CBC1BE1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CD5-49BD-A236-72C3CBC1BE1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6CD5-49BD-A236-72C3CBC1BE16}"/>
              </c:ext>
            </c:extLst>
          </c:dPt>
          <c:dLbls>
            <c:dLbl>
              <c:idx val="0"/>
              <c:layout>
                <c:manualLayout>
                  <c:x val="3.1249999999999899E-2"/>
                  <c:y val="-1.54259393364611E-2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D5-49BD-A236-72C3CBC1BE16}"/>
                </c:ext>
              </c:extLst>
            </c:dLbl>
            <c:dLbl>
              <c:idx val="1"/>
              <c:layout>
                <c:manualLayout>
                  <c:x val="2.8125000000000001E-2"/>
                  <c:y val="-1.8511127203753301E-2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D5-49BD-A236-72C3CBC1BE16}"/>
                </c:ext>
              </c:extLst>
            </c:dLbl>
            <c:dLbl>
              <c:idx val="2"/>
              <c:layout>
                <c:manualLayout>
                  <c:x val="4.2187500000000003E-2"/>
                  <c:y val="-2.1596315071045601E-2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D5-49BD-A236-72C3CBC1BE16}"/>
                </c:ext>
              </c:extLst>
            </c:dLbl>
            <c:dLbl>
              <c:idx val="3"/>
              <c:layout>
                <c:manualLayout>
                  <c:x val="2.1874999999999999E-2"/>
                  <c:y val="-1.54259393364611E-2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CD5-49BD-A236-72C3CBC1BE1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600" b="1" strike="noStrike" spc="-1">
                    <a:solidFill>
                      <a:srgbClr val="404040"/>
                    </a:solidFill>
                    <a:latin typeface="Arial"/>
                    <a:ea typeface="DejaVu San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 полугодие 2023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5243</c:v>
                </c:pt>
                <c:pt idx="1">
                  <c:v>7150</c:v>
                </c:pt>
                <c:pt idx="2">
                  <c:v>7395</c:v>
                </c:pt>
                <c:pt idx="3">
                  <c:v>4362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CD5-49BD-A236-72C3CBC1BE16}"/>
            </c:ext>
          </c:extLst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 инвалидностью</c:v>
                </c:pt>
              </c:strCache>
            </c:strRef>
          </c:tx>
          <c:spPr>
            <a:solidFill>
              <a:srgbClr val="F79646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6CD5-49BD-A236-72C3CBC1BE1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6CD5-49BD-A236-72C3CBC1BE1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6CD5-49BD-A236-72C3CBC1BE1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6CD5-49BD-A236-72C3CBC1BE16}"/>
              </c:ext>
            </c:extLst>
          </c:dPt>
          <c:dLbls>
            <c:dLbl>
              <c:idx val="0"/>
              <c:layout>
                <c:manualLayout>
                  <c:x val="2.8125000000000001E-2"/>
                  <c:y val="-1.2340751469168999E-2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CD5-49BD-A236-72C3CBC1BE16}"/>
                </c:ext>
              </c:extLst>
            </c:dLbl>
            <c:dLbl>
              <c:idx val="1"/>
              <c:layout>
                <c:manualLayout>
                  <c:x val="4.0624999999999897E-2"/>
                  <c:y val="-3.0851878672922199E-3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CD5-49BD-A236-72C3CBC1BE16}"/>
                </c:ext>
              </c:extLst>
            </c:dLbl>
            <c:dLbl>
              <c:idx val="2"/>
              <c:layout>
                <c:manualLayout>
                  <c:x val="2.5000000000000001E-2"/>
                  <c:y val="-6.1703757345844502E-3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CD5-49BD-A236-72C3CBC1BE16}"/>
                </c:ext>
              </c:extLst>
            </c:dLbl>
            <c:dLbl>
              <c:idx val="3"/>
              <c:layout>
                <c:manualLayout>
                  <c:x val="3.90625E-2"/>
                  <c:y val="-3.0851878672922199E-3"/>
                </c:manualLayout>
              </c:layout>
              <c:numFmt formatCode="General" sourceLinked="0"/>
              <c:spPr/>
              <c:txPr>
                <a:bodyPr wrap="square"/>
                <a:lstStyle/>
                <a:p>
                  <a:pPr>
                    <a:defRPr sz="1600" b="1" strike="noStrike" spc="-1">
                      <a:solidFill>
                        <a:srgbClr val="404040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CD5-49BD-A236-72C3CBC1BE16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600" b="1" strike="noStrike" spc="-1">
                    <a:solidFill>
                      <a:srgbClr val="404040"/>
                    </a:solidFill>
                    <a:latin typeface="Arial"/>
                    <a:ea typeface="DejaVu San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 полугодие 2023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913</c:v>
                </c:pt>
                <c:pt idx="1">
                  <c:v>1516</c:v>
                </c:pt>
                <c:pt idx="2">
                  <c:v>1812</c:v>
                </c:pt>
                <c:pt idx="3">
                  <c:v>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CD5-49BD-A236-72C3CBC1B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44916"/>
        <c:axId val="67348230"/>
        <c:axId val="0"/>
      </c:bar3DChart>
      <c:catAx>
        <c:axId val="92449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sz="1410" b="1" strike="noStrike" spc="-1">
                <a:solidFill>
                  <a:srgbClr val="002060"/>
                </a:solidFill>
                <a:latin typeface="Arial"/>
                <a:ea typeface="DejaVu Sans"/>
              </a:defRPr>
            </a:pPr>
            <a:endParaRPr lang="ru-RU"/>
          </a:p>
        </c:txPr>
        <c:crossAx val="67348230"/>
        <c:crosses val="autoZero"/>
        <c:auto val="1"/>
        <c:lblAlgn val="ctr"/>
        <c:lblOffset val="100"/>
        <c:noMultiLvlLbl val="0"/>
      </c:catAx>
      <c:valAx>
        <c:axId val="67348230"/>
        <c:scaling>
          <c:orientation val="minMax"/>
        </c:scaling>
        <c:delete val="1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1"/>
        <c:majorTickMark val="none"/>
        <c:minorTickMark val="none"/>
        <c:tickLblPos val="nextTo"/>
        <c:crossAx val="9244916"/>
        <c:crosses val="autoZero"/>
        <c:crossBetween val="between"/>
      </c:valAx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2000" b="1" strike="noStrike" spc="-1">
              <a:solidFill>
                <a:srgbClr val="002060"/>
              </a:solidFill>
              <a:latin typeface="Arial"/>
              <a:ea typeface="DejaVu Sans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0"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0"/>
  <c:style val="2"/>
  <c:chart>
    <c:title>
      <c:tx>
        <c:rich>
          <a:bodyPr rot="0"/>
          <a:lstStyle/>
          <a:p>
            <a:pPr>
              <a:defRPr lang="ru-RU" sz="2000" b="1" strike="noStrike" spc="-1">
                <a:solidFill>
                  <a:srgbClr val="002060"/>
                </a:solidFill>
                <a:latin typeface="Arial"/>
                <a:ea typeface="DejaVu Sans"/>
              </a:defRPr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Количество консультаций</a:t>
            </a:r>
          </a:p>
        </c:rich>
      </c:tx>
      <c:layout>
        <c:manualLayout>
          <c:xMode val="edge"/>
          <c:yMode val="edge"/>
          <c:x val="0.23819376825705901"/>
          <c:y val="3.7925925925925898E-2"/>
        </c:manualLayout>
      </c:layout>
      <c:overlay val="0"/>
      <c:spPr>
        <a:noFill/>
        <a:ln w="0">
          <a:noFill/>
        </a:ln>
      </c:spPr>
    </c:title>
    <c:autoTitleDeleted val="0"/>
    <c:view3D>
      <c:rotX val="30"/>
      <c:rotY val="0"/>
      <c:rAngAx val="0"/>
    </c:view3D>
    <c:floor>
      <c:thickness val="0"/>
      <c:spPr>
        <a:solidFill>
          <a:srgbClr val="D9D9D9"/>
        </a:solidFill>
        <a:ln w="0">
          <a:noFill/>
        </a:ln>
      </c:spPr>
    </c:floor>
    <c:sideWall>
      <c:thickness val="0"/>
      <c:spPr>
        <a:solidFill>
          <a:srgbClr val="D9D9D9"/>
        </a:solidFill>
        <a:ln w="0">
          <a:noFill/>
        </a:ln>
      </c:spPr>
    </c:sideWall>
    <c:backWall>
      <c:thickness val="0"/>
      <c:spPr>
        <a:solidFill>
          <a:srgbClr val="D9D9D9"/>
        </a:solidFill>
        <a:ln w="0">
          <a:noFill/>
        </a:ln>
      </c:spPr>
    </c:backWall>
    <c:plotArea>
      <c:layout/>
      <c:pie3D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explosion val="2"/>
          <c:dPt>
            <c:idx val="0"/>
            <c:bubble3D val="0"/>
            <c:spPr>
              <a:solidFill>
                <a:srgbClr val="C0504D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1-C9B2-4227-852B-8E73EEB92B61}"/>
              </c:ext>
            </c:extLst>
          </c:dPt>
          <c:dPt>
            <c:idx val="1"/>
            <c:bubble3D val="0"/>
            <c:spPr>
              <a:solidFill>
                <a:srgbClr val="8064A2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3-C9B2-4227-852B-8E73EEB92B61}"/>
              </c:ext>
            </c:extLst>
          </c:dPt>
          <c:dPt>
            <c:idx val="2"/>
            <c:bubble3D val="0"/>
            <c:spPr>
              <a:solidFill>
                <a:srgbClr val="F79646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5-C9B2-4227-852B-8E73EEB92B61}"/>
              </c:ext>
            </c:extLst>
          </c:dPt>
          <c:dPt>
            <c:idx val="3"/>
            <c:bubble3D val="0"/>
            <c:spPr>
              <a:solidFill>
                <a:srgbClr val="772C2A"/>
              </a:solidFill>
              <a:ln w="2556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7-C9B2-4227-852B-8E73EEB92B61}"/>
              </c:ext>
            </c:extLst>
          </c:dPt>
          <c:dLbls>
            <c:dLbl>
              <c:idx val="0"/>
              <c:numFmt formatCode="General" sourceLinked="0"/>
              <c:spPr/>
              <c:txPr>
                <a:bodyPr wrap="square"/>
                <a:lstStyle/>
                <a:p>
                  <a:pPr>
                    <a:defRPr sz="1800" b="1" strike="noStrike" spc="-1">
                      <a:solidFill>
                        <a:srgbClr val="C6D9F1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B2-4227-852B-8E73EEB92B61}"/>
                </c:ext>
              </c:extLst>
            </c:dLbl>
            <c:dLbl>
              <c:idx val="1"/>
              <c:numFmt formatCode="General" sourceLinked="0"/>
              <c:spPr/>
              <c:txPr>
                <a:bodyPr wrap="square"/>
                <a:lstStyle/>
                <a:p>
                  <a:pPr>
                    <a:defRPr sz="1800" b="1" strike="noStrike" spc="-1">
                      <a:solidFill>
                        <a:srgbClr val="C6D9F1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B2-4227-852B-8E73EEB92B61}"/>
                </c:ext>
              </c:extLst>
            </c:dLbl>
            <c:dLbl>
              <c:idx val="2"/>
              <c:numFmt formatCode="General" sourceLinked="0"/>
              <c:spPr/>
              <c:txPr>
                <a:bodyPr wrap="square"/>
                <a:lstStyle/>
                <a:p>
                  <a:pPr>
                    <a:defRPr sz="1800" b="1" strike="noStrike" spc="-1">
                      <a:solidFill>
                        <a:srgbClr val="C6D9F1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B2-4227-852B-8E73EEB92B61}"/>
                </c:ext>
              </c:extLst>
            </c:dLbl>
            <c:dLbl>
              <c:idx val="3"/>
              <c:numFmt formatCode="General" sourceLinked="0"/>
              <c:spPr/>
              <c:txPr>
                <a:bodyPr wrap="square"/>
                <a:lstStyle/>
                <a:p>
                  <a:pPr>
                    <a:defRPr sz="1800" b="1" strike="noStrike" spc="-1">
                      <a:solidFill>
                        <a:srgbClr val="C6D9F1"/>
                      </a:solidFill>
                      <a:latin typeface="Arial"/>
                      <a:ea typeface="DejaVu San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B2-4227-852B-8E73EEB92B61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800" b="1" strike="noStrike" spc="-1">
                    <a:solidFill>
                      <a:srgbClr val="C6D9F1"/>
                    </a:solidFill>
                    <a:latin typeface="Arial"/>
                    <a:ea typeface="DejaVu San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1 полугодие 2023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5223</c:v>
                </c:pt>
                <c:pt idx="1">
                  <c:v>5599</c:v>
                </c:pt>
                <c:pt idx="2">
                  <c:v>4793</c:v>
                </c:pt>
                <c:pt idx="3">
                  <c:v>2566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9B2-4227-852B-8E73EEB92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2000" b="1" strike="noStrike" spc="-1">
              <a:solidFill>
                <a:srgbClr val="002060"/>
              </a:solidFill>
              <a:latin typeface="Arial"/>
              <a:ea typeface="DejaVu Sans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0"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85432F3-B939-4C32-BBBA-7CD4156FE5F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556FFC5-745B-49D7-8D06-682CB62C06A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14E6B43-05C9-4F29-8652-FC7EDBD45EE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9B549E-368D-4029-BE51-9ECF24B67502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AB208F3-BB17-4791-A49E-0B9369F802B6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9DB008-E05E-4044-AA10-EF790175666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5E730C9-4401-488B-B629-8EBB8A01419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C13B9C5-4381-48F0-9CFA-AA4B598FE88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B62964E-BB58-4714-8296-726736C0285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804AE1E-0623-419A-98CD-507B0CECA17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2D35982-0732-4D79-8574-888254177B0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783C07F-B124-45ED-89CB-147C2DCB8FE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4145400" y="6378120"/>
            <a:ext cx="3900240" cy="34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8778240" y="6378120"/>
            <a:ext cx="2802960" cy="34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B2B2B2"/>
                </a:solidFill>
                <a:latin typeface="Times New Roman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3BA82EAD-5764-4B08-821B-AC5F8E2006EF}" type="slidenum">
              <a:rPr lang="ru-RU" sz="1400" b="0" strike="noStrike" spc="-1">
                <a:solidFill>
                  <a:srgbClr val="B2B2B2"/>
                </a:solidFill>
                <a:latin typeface="Times New Roman"/>
                <a:ea typeface="DejaVu Sans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609480" y="6378120"/>
            <a:ext cx="2802960" cy="34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object 2"/>
          <p:cNvGrpSpPr/>
          <p:nvPr/>
        </p:nvGrpSpPr>
        <p:grpSpPr>
          <a:xfrm>
            <a:off x="-50506" y="7740"/>
            <a:ext cx="12191040" cy="6856920"/>
            <a:chOff x="25920" y="7920"/>
            <a:chExt cx="12191040" cy="6856920"/>
          </a:xfrm>
        </p:grpSpPr>
        <p:pic>
          <p:nvPicPr>
            <p:cNvPr id="42" name="object 3"/>
            <p:cNvPicPr/>
            <p:nvPr/>
          </p:nvPicPr>
          <p:blipFill>
            <a:blip r:embed="rId2"/>
            <a:stretch/>
          </p:blipFill>
          <p:spPr>
            <a:xfrm>
              <a:off x="25920" y="792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3" name="object 4"/>
            <p:cNvPicPr/>
            <p:nvPr/>
          </p:nvPicPr>
          <p:blipFill>
            <a:blip r:embed="rId3"/>
            <a:stretch/>
          </p:blipFill>
          <p:spPr>
            <a:xfrm>
              <a:off x="5865840" y="7920"/>
              <a:ext cx="6351120" cy="4314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4" name="object 5"/>
            <p:cNvPicPr/>
            <p:nvPr/>
          </p:nvPicPr>
          <p:blipFill>
            <a:blip r:embed="rId4"/>
            <a:stretch/>
          </p:blipFill>
          <p:spPr>
            <a:xfrm>
              <a:off x="8354880" y="7920"/>
              <a:ext cx="3862080" cy="3900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5" name="object 6"/>
            <p:cNvPicPr/>
            <p:nvPr/>
          </p:nvPicPr>
          <p:blipFill>
            <a:blip r:embed="rId5"/>
            <a:stretch/>
          </p:blipFill>
          <p:spPr>
            <a:xfrm>
              <a:off x="5024520" y="5762160"/>
              <a:ext cx="1105200" cy="11026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6" name="object 7"/>
            <p:cNvPicPr/>
            <p:nvPr/>
          </p:nvPicPr>
          <p:blipFill>
            <a:blip r:embed="rId6"/>
            <a:stretch/>
          </p:blipFill>
          <p:spPr>
            <a:xfrm>
              <a:off x="25920" y="2212920"/>
              <a:ext cx="669960" cy="697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7" name="object 8"/>
            <p:cNvPicPr/>
            <p:nvPr/>
          </p:nvPicPr>
          <p:blipFill>
            <a:blip r:embed="rId7"/>
            <a:stretch/>
          </p:blipFill>
          <p:spPr>
            <a:xfrm>
              <a:off x="10293840" y="5074560"/>
              <a:ext cx="1206000" cy="12229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14200" y="999360"/>
            <a:ext cx="9616320" cy="634680"/>
          </a:xfrm>
          <a:prstGeom prst="rect">
            <a:avLst/>
          </a:prstGeom>
          <a:noFill/>
          <a:ln w="0">
            <a:noFill/>
          </a:ln>
        </p:spPr>
        <p:txBody>
          <a:bodyPr lIns="0" tIns="81360" rIns="0" bIns="0" anchor="t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Приоритетные направления развития образования обучающихся с ограниченными возможностями здоровья, с инвалидностью</a:t>
            </a:r>
            <a:r>
              <a:rPr sz="2800"/>
              <a:t/>
            </a:r>
            <a:br>
              <a:rPr sz="2800"/>
            </a:br>
            <a:r>
              <a:rPr sz="2800"/>
              <a:t/>
            </a:r>
            <a:br>
              <a:rPr sz="2800"/>
            </a:b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object 14"/>
          <p:cNvSpPr/>
          <p:nvPr/>
        </p:nvSpPr>
        <p:spPr>
          <a:xfrm>
            <a:off x="335520" y="4505400"/>
            <a:ext cx="7827120" cy="877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ts val="2784"/>
              </a:lnSpc>
              <a:spcBef>
                <a:spcPts val="99"/>
              </a:spcBef>
            </a:pPr>
            <a:r>
              <a:rPr lang="ru-RU" sz="2400" b="1" strike="noStrike" spc="-7">
                <a:solidFill>
                  <a:srgbClr val="002060"/>
                </a:solidFill>
                <a:latin typeface="Tahoma"/>
                <a:ea typeface="DejaVu Sans"/>
              </a:rPr>
              <a:t>М.В.</a:t>
            </a:r>
            <a:r>
              <a:rPr lang="ru-RU" sz="2400" b="1" strike="noStrike" spc="-86">
                <a:solidFill>
                  <a:srgbClr val="002060"/>
                </a:solidFill>
                <a:latin typeface="Tahoma"/>
                <a:ea typeface="DejaVu Sans"/>
              </a:rPr>
              <a:t> </a:t>
            </a:r>
            <a:r>
              <a:rPr lang="ru-RU" sz="2400" b="1" strike="noStrike" spc="18">
                <a:solidFill>
                  <a:srgbClr val="002060"/>
                </a:solidFill>
                <a:latin typeface="Tahoma"/>
                <a:ea typeface="DejaVu Sans"/>
              </a:rPr>
              <a:t>Мясникова</a:t>
            </a:r>
            <a:r>
              <a:rPr lang="ru-RU" sz="2400" b="0" strike="noStrike" spc="18">
                <a:solidFill>
                  <a:srgbClr val="002060"/>
                </a:solidFill>
                <a:latin typeface="Tahoma"/>
                <a:ea typeface="DejaVu Sans"/>
              </a:rPr>
              <a:t>,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939"/>
              </a:lnSpc>
              <a:spcBef>
                <a:spcPts val="150"/>
              </a:spcBef>
            </a:pPr>
            <a:r>
              <a:rPr lang="ru-RU" sz="1800" b="0" strike="noStrike" spc="111">
                <a:solidFill>
                  <a:srgbClr val="002060"/>
                </a:solidFill>
                <a:latin typeface="Tahoma"/>
                <a:ea typeface="DejaVu Sans"/>
              </a:rPr>
              <a:t>главный консультант</a:t>
            </a:r>
            <a:r>
              <a:rPr lang="ru-RU" sz="1800" b="0" strike="noStrike" spc="137">
                <a:solidFill>
                  <a:srgbClr val="002060"/>
                </a:solidFill>
                <a:latin typeface="Tahoma"/>
                <a:ea typeface="DejaVu Sans"/>
              </a:rPr>
              <a:t> </a:t>
            </a:r>
            <a:r>
              <a:rPr lang="ru-RU" sz="1800" b="0" strike="noStrike" spc="123">
                <a:solidFill>
                  <a:srgbClr val="002060"/>
                </a:solidFill>
                <a:latin typeface="Tahoma"/>
                <a:ea typeface="DejaVu Sans"/>
              </a:rPr>
              <a:t>департамента </a:t>
            </a:r>
            <a:r>
              <a:rPr lang="ru-RU" sz="1800" b="0" strike="noStrike" spc="128">
                <a:solidFill>
                  <a:srgbClr val="002060"/>
                </a:solidFill>
                <a:latin typeface="Tahoma"/>
                <a:ea typeface="DejaVu Sans"/>
              </a:rPr>
              <a:t>общего образования Министерства просвещения и воспитания Ульяновской области</a:t>
            </a: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AutoShape 6"/>
          <p:cNvSpPr/>
          <p:nvPr/>
        </p:nvSpPr>
        <p:spPr>
          <a:xfrm>
            <a:off x="155520" y="-144360"/>
            <a:ext cx="304200" cy="30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pic>
        <p:nvPicPr>
          <p:cNvPr id="51" name="object 6"/>
          <p:cNvPicPr/>
          <p:nvPr/>
        </p:nvPicPr>
        <p:blipFill>
          <a:blip r:embed="rId5"/>
          <a:stretch/>
        </p:blipFill>
        <p:spPr>
          <a:xfrm>
            <a:off x="5015880" y="5754240"/>
            <a:ext cx="1105200" cy="1102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object 2"/>
          <p:cNvGrpSpPr/>
          <p:nvPr/>
        </p:nvGrpSpPr>
        <p:grpSpPr>
          <a:xfrm>
            <a:off x="0" y="360"/>
            <a:ext cx="12191040" cy="6856920"/>
            <a:chOff x="0" y="360"/>
            <a:chExt cx="12191040" cy="6856920"/>
          </a:xfrm>
        </p:grpSpPr>
        <p:pic>
          <p:nvPicPr>
            <p:cNvPr id="182" name="object 3"/>
            <p:cNvPicPr/>
            <p:nvPr/>
          </p:nvPicPr>
          <p:blipFill>
            <a:blip r:embed="rId2"/>
            <a:stretch/>
          </p:blipFill>
          <p:spPr>
            <a:xfrm>
              <a:off x="0" y="36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83" name="object 4"/>
            <p:cNvPicPr/>
            <p:nvPr/>
          </p:nvPicPr>
          <p:blipFill>
            <a:blip r:embed="rId3"/>
            <a:stretch/>
          </p:blipFill>
          <p:spPr>
            <a:xfrm>
              <a:off x="0" y="168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84" name="object 5"/>
            <p:cNvPicPr/>
            <p:nvPr/>
          </p:nvPicPr>
          <p:blipFill>
            <a:blip r:embed="rId4"/>
            <a:stretch/>
          </p:blipFill>
          <p:spPr>
            <a:xfrm>
              <a:off x="0" y="334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85" name="object 6"/>
            <p:cNvPicPr/>
            <p:nvPr/>
          </p:nvPicPr>
          <p:blipFill>
            <a:blip r:embed="rId5"/>
            <a:stretch/>
          </p:blipFill>
          <p:spPr>
            <a:xfrm>
              <a:off x="9008280" y="36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86" name="object 7"/>
            <p:cNvSpPr/>
            <p:nvPr/>
          </p:nvSpPr>
          <p:spPr>
            <a:xfrm>
              <a:off x="7387200" y="5389560"/>
              <a:ext cx="3774960" cy="822240"/>
            </a:xfrm>
            <a:custGeom>
              <a:avLst/>
              <a:gdLst>
                <a:gd name="textAreaLeft" fmla="*/ 0 w 3774960"/>
                <a:gd name="textAreaRight" fmla="*/ 3775680 w 3774960"/>
                <a:gd name="textAreaTop" fmla="*/ 0 h 822240"/>
                <a:gd name="textAreaBottom" fmla="*/ 822960 h 82224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81360" y="764640"/>
            <a:ext cx="11396160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Проект госпитальных школ «УчимЗнаем – Заботливая школа»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9" name="object 11"/>
          <p:cNvPicPr/>
          <p:nvPr/>
        </p:nvPicPr>
        <p:blipFill>
          <a:blip r:embed="rId6"/>
          <a:stretch/>
        </p:blipFill>
        <p:spPr>
          <a:xfrm>
            <a:off x="1199880" y="4286880"/>
            <a:ext cx="4067640" cy="2512800"/>
          </a:xfrm>
          <a:prstGeom prst="rect">
            <a:avLst/>
          </a:prstGeom>
          <a:ln w="0">
            <a:noFill/>
          </a:ln>
        </p:spPr>
      </p:pic>
      <p:sp>
        <p:nvSpPr>
          <p:cNvPr id="190" name="Прямоугольник 18"/>
          <p:cNvSpPr/>
          <p:nvPr/>
        </p:nvSpPr>
        <p:spPr>
          <a:xfrm>
            <a:off x="1034280" y="4815000"/>
            <a:ext cx="2600640" cy="1552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2400" b="1" strike="noStrike" spc="-1">
                <a:solidFill>
                  <a:srgbClr val="002060"/>
                </a:solidFill>
                <a:latin typeface="Arial"/>
                <a:ea typeface="DejaVu Sans"/>
              </a:rPr>
              <a:t>обучение лиц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Arial"/>
                <a:ea typeface="DejaVu Sans"/>
              </a:rPr>
              <a:t>от 18 – 35 лет, проживающих в ПНИ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91" name="object 11"/>
          <p:cNvPicPr/>
          <p:nvPr/>
        </p:nvPicPr>
        <p:blipFill>
          <a:blip r:embed="rId7"/>
          <a:stretch/>
        </p:blipFill>
        <p:spPr>
          <a:xfrm>
            <a:off x="6567840" y="4642200"/>
            <a:ext cx="4594320" cy="1801800"/>
          </a:xfrm>
          <a:prstGeom prst="rect">
            <a:avLst/>
          </a:prstGeom>
          <a:ln w="0">
            <a:noFill/>
          </a:ln>
        </p:spPr>
      </p:pic>
      <p:sp>
        <p:nvSpPr>
          <p:cNvPr id="192" name="Прямоугольник 20"/>
          <p:cNvSpPr/>
          <p:nvPr/>
        </p:nvSpPr>
        <p:spPr>
          <a:xfrm>
            <a:off x="6467760" y="4642200"/>
            <a:ext cx="4694400" cy="179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с 2020 года 13 молодых инвалидов получили свидетельства об обучении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Прямоугольник 14"/>
          <p:cNvSpPr/>
          <p:nvPr/>
        </p:nvSpPr>
        <p:spPr>
          <a:xfrm>
            <a:off x="1415520" y="2086200"/>
            <a:ext cx="4439160" cy="460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endParaRPr lang="ru-RU" sz="2400" b="1" strike="noStrike" spc="-1">
              <a:solidFill>
                <a:srgbClr val="002060"/>
              </a:solidFill>
              <a:latin typeface="Arial"/>
              <a:ea typeface="DejaVu Sans"/>
            </a:endParaRPr>
          </a:p>
        </p:txBody>
      </p:sp>
      <p:pic>
        <p:nvPicPr>
          <p:cNvPr id="194" name="object 11"/>
          <p:cNvPicPr/>
          <p:nvPr/>
        </p:nvPicPr>
        <p:blipFill>
          <a:blip r:embed="rId7"/>
          <a:stretch/>
        </p:blipFill>
        <p:spPr>
          <a:xfrm>
            <a:off x="3044880" y="2154960"/>
            <a:ext cx="6620760" cy="2301480"/>
          </a:xfrm>
          <a:prstGeom prst="rect">
            <a:avLst/>
          </a:prstGeom>
          <a:ln w="0">
            <a:noFill/>
          </a:ln>
        </p:spPr>
      </p:pic>
      <p:sp>
        <p:nvSpPr>
          <p:cNvPr id="195" name="Прямоугольник 17"/>
          <p:cNvSpPr/>
          <p:nvPr/>
        </p:nvSpPr>
        <p:spPr>
          <a:xfrm>
            <a:off x="5483880" y="2022120"/>
            <a:ext cx="4881600" cy="522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endParaRPr lang="ru-RU" sz="2800" b="1" strike="noStrike" spc="-1">
              <a:solidFill>
                <a:srgbClr val="002060"/>
              </a:solidFill>
              <a:latin typeface="Arial"/>
              <a:ea typeface="DejaVu Sans"/>
            </a:endParaRPr>
          </a:p>
        </p:txBody>
      </p:sp>
      <p:sp>
        <p:nvSpPr>
          <p:cNvPr id="196" name="Прямоугольник 1"/>
          <p:cNvSpPr/>
          <p:nvPr/>
        </p:nvSpPr>
        <p:spPr>
          <a:xfrm>
            <a:off x="3044880" y="2206440"/>
            <a:ext cx="630936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обучение детей, находящихся на длительном лечении  в детском отделении в ГКУЗ «Ульяновская областная клиническая психиатрическая больница </a:t>
            </a:r>
            <a:r>
              <a:rPr sz="2400" dirty="0"/>
              <a:t/>
            </a:r>
            <a:br>
              <a:rPr sz="2400" dirty="0"/>
            </a:b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им. </a:t>
            </a:r>
            <a:r>
              <a:rPr lang="ru-RU" sz="2400" b="1" strike="noStrike" spc="-1" dirty="0" err="1" smtClean="0">
                <a:solidFill>
                  <a:srgbClr val="002060"/>
                </a:solidFill>
                <a:latin typeface="Arial"/>
                <a:ea typeface="DejaVu Sans"/>
              </a:rPr>
              <a:t>В.А.Копосова</a:t>
            </a:r>
            <a:r>
              <a:rPr lang="ru-RU" sz="24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»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Стрелка вниз 2"/>
          <p:cNvSpPr/>
          <p:nvPr/>
        </p:nvSpPr>
        <p:spPr>
          <a:xfrm>
            <a:off x="6059880" y="1712160"/>
            <a:ext cx="369720" cy="547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object 2"/>
          <p:cNvGrpSpPr/>
          <p:nvPr/>
        </p:nvGrpSpPr>
        <p:grpSpPr>
          <a:xfrm>
            <a:off x="360" y="360"/>
            <a:ext cx="12191040" cy="6856920"/>
            <a:chOff x="360" y="360"/>
            <a:chExt cx="12191040" cy="6856920"/>
          </a:xfrm>
        </p:grpSpPr>
        <p:pic>
          <p:nvPicPr>
            <p:cNvPr id="199" name="object 3"/>
            <p:cNvPicPr/>
            <p:nvPr/>
          </p:nvPicPr>
          <p:blipFill>
            <a:blip r:embed="rId2"/>
            <a:stretch/>
          </p:blipFill>
          <p:spPr>
            <a:xfrm>
              <a:off x="360" y="36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00" name="object 4"/>
            <p:cNvPicPr/>
            <p:nvPr/>
          </p:nvPicPr>
          <p:blipFill>
            <a:blip r:embed="rId3"/>
            <a:stretch/>
          </p:blipFill>
          <p:spPr>
            <a:xfrm>
              <a:off x="360" y="168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01" name="object 5"/>
            <p:cNvPicPr/>
            <p:nvPr/>
          </p:nvPicPr>
          <p:blipFill>
            <a:blip r:embed="rId4"/>
            <a:stretch/>
          </p:blipFill>
          <p:spPr>
            <a:xfrm>
              <a:off x="360" y="334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02" name="object 6"/>
            <p:cNvPicPr/>
            <p:nvPr/>
          </p:nvPicPr>
          <p:blipFill>
            <a:blip r:embed="rId5"/>
            <a:stretch/>
          </p:blipFill>
          <p:spPr>
            <a:xfrm>
              <a:off x="9008640" y="36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03" name="object 7"/>
            <p:cNvSpPr/>
            <p:nvPr/>
          </p:nvSpPr>
          <p:spPr>
            <a:xfrm>
              <a:off x="7387560" y="5389560"/>
              <a:ext cx="3774960" cy="822240"/>
            </a:xfrm>
            <a:custGeom>
              <a:avLst/>
              <a:gdLst>
                <a:gd name="textAreaLeft" fmla="*/ 0 w 3774960"/>
                <a:gd name="textAreaRight" fmla="*/ 3775680 w 3774960"/>
                <a:gd name="textAreaTop" fmla="*/ 0 h 822240"/>
                <a:gd name="textAreaBottom" fmla="*/ 822960 h 82224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81360" y="764640"/>
            <a:ext cx="11396160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Кадровое обеспечение образовательного процесса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Прямоугольник 18"/>
          <p:cNvSpPr/>
          <p:nvPr/>
        </p:nvSpPr>
        <p:spPr>
          <a:xfrm>
            <a:off x="1729440" y="2293920"/>
            <a:ext cx="316188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потребность:</a:t>
            </a:r>
            <a:endParaRPr lang="ru-RU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object 5"/>
          <p:cNvSpPr/>
          <p:nvPr/>
        </p:nvSpPr>
        <p:spPr>
          <a:xfrm>
            <a:off x="81360" y="2829240"/>
            <a:ext cx="7305480" cy="30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учитель-дефектолог (олигофренопедагог)-68чел.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 учитель-дефектолог (тифлопедагог) -10 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учитель-дефектолог (сурдопедагог) – 8 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учитель-логопед -191 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 педагог-психолог – 267 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тьютор- 20 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object 5"/>
          <p:cNvSpPr/>
          <p:nvPr/>
        </p:nvSpPr>
        <p:spPr>
          <a:xfrm>
            <a:off x="7219800" y="3070800"/>
            <a:ext cx="4766760" cy="1031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50000"/>
              </a:lnSpc>
              <a:spcBef>
                <a:spcPts val="105"/>
              </a:spcBef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1 полугодие 2023 г.– 24 / 687 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50000"/>
              </a:lnSpc>
              <a:spcBef>
                <a:spcPts val="105"/>
              </a:spcBef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2022 г.– 29 / 847 чел.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Прямоугольник 15"/>
          <p:cNvSpPr/>
          <p:nvPr/>
        </p:nvSpPr>
        <p:spPr>
          <a:xfrm>
            <a:off x="7134480" y="2291760"/>
            <a:ext cx="50331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2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обучающие </a:t>
            </a:r>
            <a: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мероприятия:</a:t>
            </a:r>
            <a:endParaRPr lang="ru-RU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0" name="object 17"/>
          <p:cNvPicPr/>
          <p:nvPr/>
        </p:nvPicPr>
        <p:blipFill>
          <a:blip r:embed="rId6"/>
          <a:stretch/>
        </p:blipFill>
        <p:spPr>
          <a:xfrm flipH="1">
            <a:off x="7174800" y="2442240"/>
            <a:ext cx="45000" cy="3716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object 2"/>
          <p:cNvGrpSpPr/>
          <p:nvPr/>
        </p:nvGrpSpPr>
        <p:grpSpPr>
          <a:xfrm>
            <a:off x="0" y="360"/>
            <a:ext cx="12191040" cy="6856920"/>
            <a:chOff x="0" y="360"/>
            <a:chExt cx="12191040" cy="6856920"/>
          </a:xfrm>
        </p:grpSpPr>
        <p:pic>
          <p:nvPicPr>
            <p:cNvPr id="212" name="object 3"/>
            <p:cNvPicPr/>
            <p:nvPr/>
          </p:nvPicPr>
          <p:blipFill>
            <a:blip r:embed="rId2"/>
            <a:stretch/>
          </p:blipFill>
          <p:spPr>
            <a:xfrm>
              <a:off x="0" y="36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13" name="object 4"/>
            <p:cNvPicPr/>
            <p:nvPr/>
          </p:nvPicPr>
          <p:blipFill>
            <a:blip r:embed="rId3"/>
            <a:stretch/>
          </p:blipFill>
          <p:spPr>
            <a:xfrm>
              <a:off x="0" y="168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14" name="object 5"/>
            <p:cNvPicPr/>
            <p:nvPr/>
          </p:nvPicPr>
          <p:blipFill>
            <a:blip r:embed="rId4"/>
            <a:stretch/>
          </p:blipFill>
          <p:spPr>
            <a:xfrm>
              <a:off x="0" y="334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15" name="object 6"/>
            <p:cNvPicPr/>
            <p:nvPr/>
          </p:nvPicPr>
          <p:blipFill>
            <a:blip r:embed="rId5"/>
            <a:stretch/>
          </p:blipFill>
          <p:spPr>
            <a:xfrm>
              <a:off x="9008280" y="36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16" name="object 7"/>
            <p:cNvSpPr/>
            <p:nvPr/>
          </p:nvSpPr>
          <p:spPr>
            <a:xfrm>
              <a:off x="7387200" y="5389560"/>
              <a:ext cx="3774960" cy="822240"/>
            </a:xfrm>
            <a:custGeom>
              <a:avLst/>
              <a:gdLst>
                <a:gd name="textAreaLeft" fmla="*/ 0 w 3774960"/>
                <a:gd name="textAreaRight" fmla="*/ 3775680 w 3774960"/>
                <a:gd name="textAreaTop" fmla="*/ 0 h 822240"/>
                <a:gd name="textAreaBottom" fmla="*/ 822960 h 82224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81360" y="764640"/>
            <a:ext cx="11396160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Межведомственный общественный проект </a:t>
            </a:r>
            <a:r>
              <a:rPr sz="2800"/>
              <a:t/>
            </a:r>
            <a:br>
              <a:rPr sz="2800"/>
            </a:b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«Ментальное здоровье»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19" name="object 11"/>
          <p:cNvPicPr/>
          <p:nvPr/>
        </p:nvPicPr>
        <p:blipFill>
          <a:blip r:embed="rId6"/>
          <a:stretch/>
        </p:blipFill>
        <p:spPr>
          <a:xfrm>
            <a:off x="1128600" y="2686680"/>
            <a:ext cx="4363560" cy="3216960"/>
          </a:xfrm>
          <a:prstGeom prst="rect">
            <a:avLst/>
          </a:prstGeom>
          <a:ln w="0">
            <a:noFill/>
          </a:ln>
        </p:spPr>
      </p:pic>
      <p:sp>
        <p:nvSpPr>
          <p:cNvPr id="220" name="Прямоугольник 18"/>
          <p:cNvSpPr/>
          <p:nvPr/>
        </p:nvSpPr>
        <p:spPr>
          <a:xfrm>
            <a:off x="1033560" y="3790800"/>
            <a:ext cx="3161880" cy="942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обучающие мероприятия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1" name="object 11"/>
          <p:cNvPicPr/>
          <p:nvPr/>
        </p:nvPicPr>
        <p:blipFill>
          <a:blip r:embed="rId7"/>
          <a:stretch/>
        </p:blipFill>
        <p:spPr>
          <a:xfrm>
            <a:off x="6358320" y="2782080"/>
            <a:ext cx="4803840" cy="3300480"/>
          </a:xfrm>
          <a:prstGeom prst="rect">
            <a:avLst/>
          </a:prstGeom>
          <a:ln w="0">
            <a:noFill/>
          </a:ln>
        </p:spPr>
      </p:pic>
      <p:sp>
        <p:nvSpPr>
          <p:cNvPr id="222" name="Прямоугольник 20"/>
          <p:cNvSpPr/>
          <p:nvPr/>
        </p:nvSpPr>
        <p:spPr>
          <a:xfrm>
            <a:off x="6358320" y="3531960"/>
            <a:ext cx="4803840" cy="19375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   </a:t>
            </a:r>
            <a:r>
              <a:rPr lang="ru-RU" sz="2400" b="1" u="sng" strike="noStrike" spc="-1" dirty="0">
                <a:solidFill>
                  <a:srgbClr val="002060"/>
                </a:solidFill>
                <a:uFillTx/>
                <a:latin typeface="Arial"/>
                <a:ea typeface="DejaVu Sans"/>
              </a:rPr>
              <a:t>2022 год: </a:t>
            </a: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424 специалиста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1" u="sng" strike="noStrike" spc="-1" dirty="0">
                <a:solidFill>
                  <a:srgbClr val="002060"/>
                </a:solidFill>
                <a:uFillTx/>
                <a:latin typeface="Arial"/>
                <a:ea typeface="DejaVu Sans"/>
              </a:rPr>
              <a:t>2023 год: </a:t>
            </a: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3 заместителя директора по УВР </a:t>
            </a:r>
            <a:r>
              <a:rPr lang="ru-RU" sz="2400" b="1" i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(школы </a:t>
            </a:r>
            <a:r>
              <a:rPr lang="ru-RU" sz="2400" b="1" i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№№</a:t>
            </a:r>
            <a:r>
              <a:rPr lang="ru-RU" sz="2400" b="1" i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12, 72, 73),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30 учителей-логопедов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object 2"/>
          <p:cNvGrpSpPr/>
          <p:nvPr/>
        </p:nvGrpSpPr>
        <p:grpSpPr>
          <a:xfrm>
            <a:off x="48960" y="0"/>
            <a:ext cx="12191040" cy="7036920"/>
            <a:chOff x="48960" y="0"/>
            <a:chExt cx="12191040" cy="7036920"/>
          </a:xfrm>
        </p:grpSpPr>
        <p:pic>
          <p:nvPicPr>
            <p:cNvPr id="224" name="object 3"/>
            <p:cNvPicPr/>
            <p:nvPr/>
          </p:nvPicPr>
          <p:blipFill>
            <a:blip r:embed="rId2"/>
            <a:stretch/>
          </p:blipFill>
          <p:spPr>
            <a:xfrm>
              <a:off x="48960" y="0"/>
              <a:ext cx="12191040" cy="703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25" name="object 4"/>
            <p:cNvPicPr/>
            <p:nvPr/>
          </p:nvPicPr>
          <p:blipFill>
            <a:blip r:embed="rId3"/>
            <a:stretch/>
          </p:blipFill>
          <p:spPr>
            <a:xfrm>
              <a:off x="48960" y="172080"/>
              <a:ext cx="2613960" cy="3022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26" name="object 5"/>
            <p:cNvPicPr/>
            <p:nvPr/>
          </p:nvPicPr>
          <p:blipFill>
            <a:blip r:embed="rId4"/>
            <a:stretch/>
          </p:blipFill>
          <p:spPr>
            <a:xfrm>
              <a:off x="48960" y="342360"/>
              <a:ext cx="2469240" cy="2559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27" name="object 6"/>
            <p:cNvPicPr/>
            <p:nvPr/>
          </p:nvPicPr>
          <p:blipFill>
            <a:blip r:embed="rId5"/>
            <a:stretch/>
          </p:blipFill>
          <p:spPr>
            <a:xfrm>
              <a:off x="9057240" y="0"/>
              <a:ext cx="3182760" cy="18212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28" name="object 7"/>
            <p:cNvSpPr/>
            <p:nvPr/>
          </p:nvSpPr>
          <p:spPr>
            <a:xfrm>
              <a:off x="7436160" y="5530680"/>
              <a:ext cx="3774960" cy="843840"/>
            </a:xfrm>
            <a:custGeom>
              <a:avLst/>
              <a:gdLst>
                <a:gd name="textAreaLeft" fmla="*/ 0 w 3774960"/>
                <a:gd name="textAreaRight" fmla="*/ 3775680 w 3774960"/>
                <a:gd name="textAreaTop" fmla="*/ 0 h 843840"/>
                <a:gd name="textAreaBottom" fmla="*/ 844560 h 84384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81360" y="764640"/>
            <a:ext cx="11396160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Сетевое взаимодействие с НКО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1" name="object 11"/>
          <p:cNvPicPr/>
          <p:nvPr/>
        </p:nvPicPr>
        <p:blipFill>
          <a:blip r:embed="rId6"/>
          <a:stretch/>
        </p:blipFill>
        <p:spPr>
          <a:xfrm>
            <a:off x="1059390" y="2021069"/>
            <a:ext cx="4817160" cy="2904982"/>
          </a:xfrm>
          <a:prstGeom prst="rect">
            <a:avLst/>
          </a:prstGeom>
          <a:ln w="0">
            <a:noFill/>
          </a:ln>
        </p:spPr>
      </p:pic>
      <p:sp>
        <p:nvSpPr>
          <p:cNvPr id="232" name="Прямоугольник 18"/>
          <p:cNvSpPr/>
          <p:nvPr/>
        </p:nvSpPr>
        <p:spPr>
          <a:xfrm>
            <a:off x="889020" y="2806036"/>
            <a:ext cx="340308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2600" algn="ctr">
              <a:spcBef>
                <a:spcPts val="105"/>
              </a:spcBef>
            </a:pP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АНО ДПО Образовательный центр «Рассвет»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3" name="object 11"/>
          <p:cNvPicPr/>
          <p:nvPr/>
        </p:nvPicPr>
        <p:blipFill>
          <a:blip r:embed="rId6"/>
          <a:stretch/>
        </p:blipFill>
        <p:spPr>
          <a:xfrm rot="10800000">
            <a:off x="6191640" y="1942201"/>
            <a:ext cx="5019480" cy="3013920"/>
          </a:xfrm>
          <a:prstGeom prst="rect">
            <a:avLst/>
          </a:prstGeom>
          <a:ln w="0">
            <a:noFill/>
          </a:ln>
        </p:spPr>
      </p:pic>
      <p:sp>
        <p:nvSpPr>
          <p:cNvPr id="234" name="Прямоугольник 14"/>
          <p:cNvSpPr/>
          <p:nvPr/>
        </p:nvSpPr>
        <p:spPr>
          <a:xfrm>
            <a:off x="7921980" y="2806036"/>
            <a:ext cx="3472920" cy="12245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2600" algn="ctr">
              <a:spcBef>
                <a:spcPts val="105"/>
              </a:spcBef>
            </a:pP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ОГБОУ 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2600" algn="ctr">
              <a:spcBef>
                <a:spcPts val="105"/>
              </a:spcBef>
            </a:pP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школа-интернат 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2600" algn="ctr">
              <a:spcBef>
                <a:spcPts val="105"/>
              </a:spcBef>
            </a:pPr>
            <a:r>
              <a:rPr lang="ru-RU" sz="2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№ 89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5" name="object 11"/>
          <p:cNvPicPr/>
          <p:nvPr/>
        </p:nvPicPr>
        <p:blipFill>
          <a:blip r:embed="rId7"/>
          <a:stretch/>
        </p:blipFill>
        <p:spPr>
          <a:xfrm>
            <a:off x="2662920" y="4954807"/>
            <a:ext cx="7215031" cy="1643649"/>
          </a:xfrm>
          <a:prstGeom prst="rect">
            <a:avLst/>
          </a:prstGeom>
          <a:ln w="0">
            <a:noFill/>
          </a:ln>
        </p:spPr>
      </p:pic>
      <p:sp>
        <p:nvSpPr>
          <p:cNvPr id="236" name="Прямоугольник 2"/>
          <p:cNvSpPr/>
          <p:nvPr/>
        </p:nvSpPr>
        <p:spPr>
          <a:xfrm rot="10800000" flipV="1">
            <a:off x="2754808" y="4862474"/>
            <a:ext cx="7070313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spc="-1" dirty="0" smtClean="0">
                <a:solidFill>
                  <a:srgbClr val="002060"/>
                </a:solidFill>
                <a:latin typeface="PT Astra Serif"/>
                <a:ea typeface="Calibri"/>
              </a:rPr>
              <a:t>Проект </a:t>
            </a:r>
            <a:r>
              <a:rPr lang="ru-RU" sz="2400" b="1" spc="-1" dirty="0">
                <a:solidFill>
                  <a:srgbClr val="002060"/>
                </a:solidFill>
                <a:latin typeface="PT Astra Serif"/>
                <a:ea typeface="Calibri"/>
              </a:rPr>
              <a:t>«Территория детства» </a:t>
            </a:r>
          </a:p>
          <a:p>
            <a:pPr algn="ctr">
              <a:lnSpc>
                <a:spcPct val="150000"/>
              </a:lnSpc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PT Astra Serif"/>
                <a:ea typeface="Calibri"/>
              </a:rPr>
              <a:t>конкурс </a:t>
            </a:r>
            <a:r>
              <a:rPr lang="ru-RU" sz="2400" b="1" strike="noStrike" spc="-1" dirty="0">
                <a:solidFill>
                  <a:srgbClr val="002060"/>
                </a:solidFill>
                <a:latin typeface="PT Astra Serif"/>
                <a:ea typeface="Calibri"/>
              </a:rPr>
              <a:t>Фонда Президентских </a:t>
            </a:r>
            <a:r>
              <a:rPr lang="ru-RU" sz="2400" b="1" strike="noStrike" spc="-1" dirty="0" smtClean="0">
                <a:solidFill>
                  <a:srgbClr val="002060"/>
                </a:solidFill>
                <a:latin typeface="PT Astra Serif"/>
                <a:ea typeface="Calibri"/>
              </a:rPr>
              <a:t>грантов – 2023 г.</a:t>
            </a:r>
          </a:p>
          <a:p>
            <a:pPr algn="ctr">
              <a:lnSpc>
                <a:spcPct val="150000"/>
              </a:lnSpc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PT Astra Serif"/>
                <a:ea typeface="Calibri"/>
              </a:rPr>
              <a:t>(1 </a:t>
            </a:r>
            <a:r>
              <a:rPr lang="ru-RU" sz="2400" b="1" strike="noStrike" spc="-1" dirty="0">
                <a:solidFill>
                  <a:srgbClr val="002060"/>
                </a:solidFill>
                <a:latin typeface="PT Astra Serif"/>
                <a:ea typeface="Calibri"/>
              </a:rPr>
              <a:t>248 924,00 </a:t>
            </a:r>
            <a:r>
              <a:rPr lang="ru-RU" sz="2400" b="1" strike="noStrike" spc="-1" dirty="0" smtClean="0">
                <a:solidFill>
                  <a:srgbClr val="002060"/>
                </a:solidFill>
                <a:latin typeface="PT Astra Serif"/>
                <a:ea typeface="Calibri"/>
              </a:rPr>
              <a:t>рублей)</a:t>
            </a:r>
            <a:endParaRPr lang="ru-RU" sz="2400" b="1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6" name="Стрелка вниз 2"/>
          <p:cNvSpPr/>
          <p:nvPr/>
        </p:nvSpPr>
        <p:spPr>
          <a:xfrm rot="20336827">
            <a:off x="4233059" y="4015102"/>
            <a:ext cx="161411" cy="86411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Arial"/>
              <a:ea typeface="DejaVu Sans"/>
            </a:endParaRPr>
          </a:p>
        </p:txBody>
      </p:sp>
      <p:sp>
        <p:nvSpPr>
          <p:cNvPr id="18" name="Стрелка вниз 2"/>
          <p:cNvSpPr/>
          <p:nvPr/>
        </p:nvSpPr>
        <p:spPr>
          <a:xfrm rot="10800000">
            <a:off x="5929493" y="3518419"/>
            <a:ext cx="117427" cy="136094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Arial"/>
              <a:ea typeface="DejaVu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object 2"/>
          <p:cNvGrpSpPr/>
          <p:nvPr/>
        </p:nvGrpSpPr>
        <p:grpSpPr>
          <a:xfrm>
            <a:off x="-43920" y="-8640"/>
            <a:ext cx="12191040" cy="6856920"/>
            <a:chOff x="-43920" y="-8640"/>
            <a:chExt cx="12191040" cy="6856920"/>
          </a:xfrm>
        </p:grpSpPr>
        <p:pic>
          <p:nvPicPr>
            <p:cNvPr id="238" name="object 3"/>
            <p:cNvPicPr/>
            <p:nvPr/>
          </p:nvPicPr>
          <p:blipFill>
            <a:blip r:embed="rId2"/>
            <a:stretch/>
          </p:blipFill>
          <p:spPr>
            <a:xfrm>
              <a:off x="-43920" y="-864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39" name="object 4"/>
            <p:cNvPicPr/>
            <p:nvPr/>
          </p:nvPicPr>
          <p:blipFill>
            <a:blip r:embed="rId3"/>
            <a:stretch/>
          </p:blipFill>
          <p:spPr>
            <a:xfrm>
              <a:off x="-43920" y="159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40" name="object 5"/>
            <p:cNvPicPr/>
            <p:nvPr/>
          </p:nvPicPr>
          <p:blipFill>
            <a:blip r:embed="rId4"/>
            <a:stretch/>
          </p:blipFill>
          <p:spPr>
            <a:xfrm>
              <a:off x="-43920" y="325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41" name="object 6"/>
            <p:cNvPicPr/>
            <p:nvPr/>
          </p:nvPicPr>
          <p:blipFill>
            <a:blip r:embed="rId5"/>
            <a:stretch/>
          </p:blipFill>
          <p:spPr>
            <a:xfrm>
              <a:off x="8964360" y="-864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42" name="object 7"/>
            <p:cNvSpPr/>
            <p:nvPr/>
          </p:nvSpPr>
          <p:spPr>
            <a:xfrm>
              <a:off x="7343280" y="5380560"/>
              <a:ext cx="3774960" cy="822240"/>
            </a:xfrm>
            <a:custGeom>
              <a:avLst/>
              <a:gdLst>
                <a:gd name="textAreaLeft" fmla="*/ 0 w 3774960"/>
                <a:gd name="textAreaRight" fmla="*/ 3775680 w 3774960"/>
                <a:gd name="textAreaTop" fmla="*/ 0 h 822240"/>
                <a:gd name="textAreaBottom" fmla="*/ 822960 h 82224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-110880" y="511560"/>
            <a:ext cx="10417680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Психолого-педагогическая, методическая </a:t>
            </a:r>
            <a:r>
              <a:rPr sz="2800"/>
              <a:t/>
            </a:r>
            <a:br>
              <a:rPr sz="2800"/>
            </a:b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и консультативная помощь родителям </a:t>
            </a:r>
            <a:r>
              <a:rPr sz="2800"/>
              <a:t/>
            </a:r>
            <a:br>
              <a:rPr sz="2800"/>
            </a:b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(законным представителям) детей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5" name="object 17"/>
          <p:cNvPicPr/>
          <p:nvPr/>
        </p:nvPicPr>
        <p:blipFill>
          <a:blip r:embed="rId6"/>
          <a:stretch/>
        </p:blipFill>
        <p:spPr>
          <a:xfrm flipH="1">
            <a:off x="5560920" y="2160360"/>
            <a:ext cx="45000" cy="4410720"/>
          </a:xfrm>
          <a:prstGeom prst="rect">
            <a:avLst/>
          </a:prstGeom>
          <a:ln w="0">
            <a:noFill/>
          </a:ln>
        </p:spPr>
      </p:pic>
      <p:pic>
        <p:nvPicPr>
          <p:cNvPr id="246" name="object 11"/>
          <p:cNvPicPr/>
          <p:nvPr/>
        </p:nvPicPr>
        <p:blipFill>
          <a:blip r:embed="rId7"/>
          <a:stretch/>
        </p:blipFill>
        <p:spPr>
          <a:xfrm>
            <a:off x="61560" y="2760480"/>
            <a:ext cx="3085200" cy="2628000"/>
          </a:xfrm>
          <a:prstGeom prst="rect">
            <a:avLst/>
          </a:prstGeom>
          <a:ln w="0">
            <a:noFill/>
          </a:ln>
        </p:spPr>
      </p:pic>
      <p:sp>
        <p:nvSpPr>
          <p:cNvPr id="247" name="Прямоугольник 1"/>
          <p:cNvSpPr/>
          <p:nvPr/>
        </p:nvSpPr>
        <p:spPr>
          <a:xfrm>
            <a:off x="-232560" y="3340440"/>
            <a:ext cx="2737800" cy="146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2600" algn="ctr">
              <a:lnSpc>
                <a:spcPct val="150000"/>
              </a:lnSpc>
              <a:spcBef>
                <a:spcPts val="105"/>
              </a:spcBef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Региональная консультативная служба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8" name="object 11"/>
          <p:cNvPicPr/>
          <p:nvPr/>
        </p:nvPicPr>
        <p:blipFill>
          <a:blip r:embed="rId8"/>
          <a:stretch/>
        </p:blipFill>
        <p:spPr>
          <a:xfrm>
            <a:off x="3162960" y="3566160"/>
            <a:ext cx="2418840" cy="1377000"/>
          </a:xfrm>
          <a:prstGeom prst="rect">
            <a:avLst/>
          </a:prstGeom>
          <a:ln w="0">
            <a:noFill/>
          </a:ln>
        </p:spPr>
      </p:pic>
      <p:sp>
        <p:nvSpPr>
          <p:cNvPr id="249" name="Прямоугольник 19"/>
          <p:cNvSpPr/>
          <p:nvPr/>
        </p:nvSpPr>
        <p:spPr>
          <a:xfrm>
            <a:off x="3147480" y="3566160"/>
            <a:ext cx="2752200" cy="144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С 2019 года предоставлено 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200" b="1" strike="noStrike" spc="-1">
                <a:solidFill>
                  <a:srgbClr val="002060"/>
                </a:solidFill>
                <a:latin typeface="Arial"/>
                <a:ea typeface="DejaVu Sans"/>
              </a:rPr>
              <a:t>42 830 консультаций</a:t>
            </a: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50" name="object 11"/>
          <p:cNvPicPr/>
          <p:nvPr/>
        </p:nvPicPr>
        <p:blipFill>
          <a:blip r:embed="rId8"/>
          <a:stretch/>
        </p:blipFill>
        <p:spPr>
          <a:xfrm>
            <a:off x="5863680" y="2637000"/>
            <a:ext cx="6186960" cy="3333600"/>
          </a:xfrm>
          <a:prstGeom prst="rect">
            <a:avLst/>
          </a:prstGeom>
          <a:ln w="0">
            <a:noFill/>
          </a:ln>
        </p:spPr>
      </p:pic>
      <p:sp>
        <p:nvSpPr>
          <p:cNvPr id="251" name="object 5"/>
          <p:cNvSpPr/>
          <p:nvPr/>
        </p:nvSpPr>
        <p:spPr>
          <a:xfrm>
            <a:off x="5863680" y="3421800"/>
            <a:ext cx="6298920" cy="2274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Центр ППМС «Развитие» (2019 г., 2021 г.)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Центр ПМСС «Росток» (2022 г.)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УлГПУ им. И.Н.Ульянова (2021г ., 2022 г.)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АНО «Профи-Центр» (2021 г., 2022г., 2023г.)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АНО «Дорога жизни» (2022 г.)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АНО «Новое поколение» (2022 г., 2023 г.)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Прямоугольник 22"/>
          <p:cNvSpPr/>
          <p:nvPr/>
        </p:nvSpPr>
        <p:spPr>
          <a:xfrm>
            <a:off x="6476760" y="2637000"/>
            <a:ext cx="44388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Участники проекта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" name="Рисунок 16"/>
          <p:cNvPicPr/>
          <p:nvPr/>
        </p:nvPicPr>
        <p:blipFill>
          <a:blip r:embed="rId9"/>
          <a:stretch/>
        </p:blipFill>
        <p:spPr>
          <a:xfrm>
            <a:off x="10306799" y="0"/>
            <a:ext cx="2187069" cy="1323155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object 2"/>
          <p:cNvGrpSpPr/>
          <p:nvPr/>
        </p:nvGrpSpPr>
        <p:grpSpPr>
          <a:xfrm>
            <a:off x="25920" y="7920"/>
            <a:ext cx="12191040" cy="6856920"/>
            <a:chOff x="25920" y="7920"/>
            <a:chExt cx="12191040" cy="6856920"/>
          </a:xfrm>
        </p:grpSpPr>
        <p:pic>
          <p:nvPicPr>
            <p:cNvPr id="53" name="object 3"/>
            <p:cNvPicPr/>
            <p:nvPr/>
          </p:nvPicPr>
          <p:blipFill>
            <a:blip r:embed="rId2"/>
            <a:stretch/>
          </p:blipFill>
          <p:spPr>
            <a:xfrm>
              <a:off x="25920" y="792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4" name="object 4"/>
            <p:cNvPicPr/>
            <p:nvPr/>
          </p:nvPicPr>
          <p:blipFill>
            <a:blip r:embed="rId3"/>
            <a:stretch/>
          </p:blipFill>
          <p:spPr>
            <a:xfrm>
              <a:off x="5865840" y="7920"/>
              <a:ext cx="6351120" cy="4314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5" name="object 5"/>
            <p:cNvPicPr/>
            <p:nvPr/>
          </p:nvPicPr>
          <p:blipFill>
            <a:blip r:embed="rId4"/>
            <a:stretch/>
          </p:blipFill>
          <p:spPr>
            <a:xfrm>
              <a:off x="8354880" y="7920"/>
              <a:ext cx="3862080" cy="3900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6" name="object 6"/>
            <p:cNvPicPr/>
            <p:nvPr/>
          </p:nvPicPr>
          <p:blipFill>
            <a:blip r:embed="rId5"/>
            <a:stretch/>
          </p:blipFill>
          <p:spPr>
            <a:xfrm>
              <a:off x="5024520" y="5762160"/>
              <a:ext cx="1105200" cy="11026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7" name="object 7"/>
            <p:cNvPicPr/>
            <p:nvPr/>
          </p:nvPicPr>
          <p:blipFill>
            <a:blip r:embed="rId6"/>
            <a:stretch/>
          </p:blipFill>
          <p:spPr>
            <a:xfrm>
              <a:off x="25920" y="2212920"/>
              <a:ext cx="669960" cy="697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58" name="object 8"/>
            <p:cNvPicPr/>
            <p:nvPr/>
          </p:nvPicPr>
          <p:blipFill>
            <a:blip r:embed="rId7"/>
            <a:stretch/>
          </p:blipFill>
          <p:spPr>
            <a:xfrm>
              <a:off x="10293840" y="5074560"/>
              <a:ext cx="1206000" cy="12229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03240" y="1484640"/>
            <a:ext cx="8891280" cy="3836880"/>
          </a:xfrm>
          <a:prstGeom prst="rect">
            <a:avLst/>
          </a:prstGeom>
          <a:noFill/>
          <a:ln w="0">
            <a:noFill/>
          </a:ln>
        </p:spPr>
        <p:txBody>
          <a:bodyPr lIns="0" tIns="8136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Межведомственный комплексный план </a:t>
            </a:r>
            <a: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/>
            </a:r>
            <a:b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</a:br>
            <a: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по </a:t>
            </a:r>
            <a:r>
              <a:rPr lang="ru-RU" sz="2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развитию инклюзивного общего </a:t>
            </a:r>
            <a: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/>
            </a:r>
            <a:b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</a:br>
            <a:r>
              <a:rPr lang="ru-RU" sz="28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и </a:t>
            </a:r>
            <a:r>
              <a:rPr lang="ru-RU" sz="28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дополнительного образования, детского отдыха на долгосрочный период (до 2030 года) на территории Ульяновской области </a:t>
            </a:r>
            <a:r>
              <a:rPr sz="2800" dirty="0"/>
              <a:t/>
            </a:r>
            <a:br>
              <a:rPr sz="2800" dirty="0"/>
            </a:br>
            <a:r>
              <a:rPr sz="2800" dirty="0"/>
              <a:t/>
            </a:r>
            <a:br>
              <a:rPr sz="2800" dirty="0"/>
            </a:br>
            <a:r>
              <a:rPr lang="ru-RU" sz="2800" b="0" strike="noStrike" spc="-1" dirty="0">
                <a:solidFill>
                  <a:srgbClr val="002060"/>
                </a:solidFill>
                <a:latin typeface="Arial"/>
                <a:ea typeface="DejaVu Sans"/>
              </a:rPr>
              <a:t>(</a:t>
            </a: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утвержден Правительством Ульяновской </a:t>
            </a:r>
            <a:r>
              <a:rPr lang="ru-RU" sz="20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области</a:t>
            </a:r>
            <a:br>
              <a:rPr lang="ru-RU" sz="20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</a:br>
            <a:r>
              <a:rPr lang="ru-RU" sz="20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(от </a:t>
            </a: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28.03.2023 </a:t>
            </a:r>
            <a:r>
              <a:rPr lang="ru-RU" sz="2000" b="1" strike="noStrike" spc="-1" dirty="0" smtClean="0">
                <a:solidFill>
                  <a:srgbClr val="002060"/>
                </a:solidFill>
                <a:latin typeface="Arial"/>
                <a:ea typeface="DejaVu Sans"/>
              </a:rPr>
              <a:t>№ </a:t>
            </a: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52-ПЛ), согласован с ВОРДИ)</a:t>
            </a:r>
            <a:r>
              <a:rPr sz="2000" dirty="0"/>
              <a:t/>
            </a:r>
            <a:br>
              <a:rPr sz="2000" dirty="0"/>
            </a:b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AutoShape 6"/>
          <p:cNvSpPr/>
          <p:nvPr/>
        </p:nvSpPr>
        <p:spPr>
          <a:xfrm>
            <a:off x="155520" y="-144360"/>
            <a:ext cx="304200" cy="30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pic>
        <p:nvPicPr>
          <p:cNvPr id="61" name="object 6"/>
          <p:cNvPicPr/>
          <p:nvPr/>
        </p:nvPicPr>
        <p:blipFill>
          <a:blip r:embed="rId5"/>
          <a:stretch/>
        </p:blipFill>
        <p:spPr>
          <a:xfrm>
            <a:off x="5015880" y="5754240"/>
            <a:ext cx="1105200" cy="1102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object 2"/>
          <p:cNvGrpSpPr/>
          <p:nvPr/>
        </p:nvGrpSpPr>
        <p:grpSpPr>
          <a:xfrm>
            <a:off x="26280" y="1080"/>
            <a:ext cx="12191040" cy="6856920"/>
            <a:chOff x="0" y="0"/>
            <a:chExt cx="12191040" cy="6856920"/>
          </a:xfrm>
        </p:grpSpPr>
        <p:pic>
          <p:nvPicPr>
            <p:cNvPr id="63" name="object 3"/>
            <p:cNvPicPr/>
            <p:nvPr/>
          </p:nvPicPr>
          <p:blipFill>
            <a:blip r:embed="rId2"/>
            <a:stretch/>
          </p:blipFill>
          <p:spPr>
            <a:xfrm>
              <a:off x="0" y="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4" name="object 4"/>
            <p:cNvPicPr/>
            <p:nvPr/>
          </p:nvPicPr>
          <p:blipFill>
            <a:blip r:embed="rId3"/>
            <a:stretch/>
          </p:blipFill>
          <p:spPr>
            <a:xfrm>
              <a:off x="0" y="16776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5" name="object 5"/>
            <p:cNvPicPr/>
            <p:nvPr/>
          </p:nvPicPr>
          <p:blipFill>
            <a:blip r:embed="rId4"/>
            <a:stretch/>
          </p:blipFill>
          <p:spPr>
            <a:xfrm>
              <a:off x="0" y="33372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6" name="object 6"/>
            <p:cNvPicPr/>
            <p:nvPr/>
          </p:nvPicPr>
          <p:blipFill>
            <a:blip r:embed="rId5"/>
            <a:stretch/>
          </p:blipFill>
          <p:spPr>
            <a:xfrm>
              <a:off x="9008280" y="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7" name="object 7"/>
            <p:cNvSpPr/>
            <p:nvPr/>
          </p:nvSpPr>
          <p:spPr>
            <a:xfrm>
              <a:off x="4775040" y="5143680"/>
              <a:ext cx="6387120" cy="1067760"/>
            </a:xfrm>
            <a:custGeom>
              <a:avLst/>
              <a:gdLst>
                <a:gd name="textAreaLeft" fmla="*/ 0 w 6387120"/>
                <a:gd name="textAreaRight" fmla="*/ 6388200 w 6387120"/>
                <a:gd name="textAreaTop" fmla="*/ 0 h 1067760"/>
                <a:gd name="textAreaBottom" fmla="*/ 1068840 h 106776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40600" y="501840"/>
            <a:ext cx="10229182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i="1" spc="-1" dirty="0" smtClean="0">
                <a:solidFill>
                  <a:schemeClr val="bg1"/>
                </a:solidFill>
                <a:latin typeface="Arial"/>
                <a:ea typeface="DejaVu Sans"/>
              </a:rPr>
              <a:t>1.</a:t>
            </a:r>
            <a:r>
              <a:rPr lang="ru-RU" sz="2800" b="1" i="1" strike="noStrike" spc="-1" dirty="0" smtClean="0">
                <a:solidFill>
                  <a:schemeClr val="bg1"/>
                </a:solidFill>
                <a:latin typeface="Arial"/>
                <a:ea typeface="DejaVu Sans"/>
              </a:rPr>
              <a:t> Совершенствование </a:t>
            </a:r>
            <a:r>
              <a:rPr lang="ru-RU" sz="2800" b="1" i="1" strike="noStrike" spc="-1" dirty="0">
                <a:solidFill>
                  <a:schemeClr val="bg1"/>
                </a:solidFill>
                <a:latin typeface="Arial"/>
                <a:ea typeface="DejaVu Sans"/>
              </a:rPr>
              <a:t>деятельности ППМС центров, </a:t>
            </a:r>
            <a:r>
              <a:rPr sz="2800" i="1" dirty="0">
                <a:solidFill>
                  <a:schemeClr val="bg1"/>
                </a:solidFill>
              </a:rPr>
              <a:t/>
            </a:r>
            <a:br>
              <a:rPr sz="2800" i="1" dirty="0">
                <a:solidFill>
                  <a:schemeClr val="bg1"/>
                </a:solidFill>
              </a:rPr>
            </a:br>
            <a:r>
              <a:rPr lang="ru-RU" sz="2800" b="1" i="1" strike="noStrike" spc="-1" dirty="0">
                <a:solidFill>
                  <a:schemeClr val="bg1"/>
                </a:solidFill>
                <a:latin typeface="Arial"/>
                <a:ea typeface="DejaVu Sans"/>
              </a:rPr>
              <a:t>психолого-медико-педагогических комиссий </a:t>
            </a:r>
            <a:r>
              <a:rPr sz="2800" i="1" dirty="0">
                <a:solidFill>
                  <a:schemeClr val="bg1"/>
                </a:solidFill>
              </a:rPr>
              <a:t/>
            </a:r>
            <a:br>
              <a:rPr sz="2800" i="1" dirty="0">
                <a:solidFill>
                  <a:schemeClr val="bg1"/>
                </a:solidFill>
              </a:rPr>
            </a:br>
            <a:r>
              <a:rPr lang="ru-RU" sz="2800" b="1" i="1" strike="noStrike" spc="-1" dirty="0">
                <a:solidFill>
                  <a:schemeClr val="bg1"/>
                </a:solidFill>
                <a:latin typeface="Arial"/>
                <a:ea typeface="DejaVu Sans"/>
              </a:rPr>
              <a:t>и психолого-педагогических консилиумов</a:t>
            </a:r>
            <a:r>
              <a:rPr lang="ru-RU" sz="2800" b="0" i="1" strike="noStrike" spc="-1" dirty="0">
                <a:solidFill>
                  <a:schemeClr val="bg1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69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object 6"/>
          <p:cNvSpPr/>
          <p:nvPr/>
        </p:nvSpPr>
        <p:spPr>
          <a:xfrm>
            <a:off x="470160" y="4014720"/>
            <a:ext cx="917640" cy="560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3600" b="1" strike="noStrike" spc="43" dirty="0">
                <a:solidFill>
                  <a:srgbClr val="674BD0"/>
                </a:solidFill>
                <a:latin typeface="Tahoma"/>
                <a:ea typeface="DejaVu Sans"/>
              </a:rPr>
              <a:t>313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object 20"/>
          <p:cNvSpPr/>
          <p:nvPr/>
        </p:nvSpPr>
        <p:spPr>
          <a:xfrm>
            <a:off x="6210000" y="4014720"/>
            <a:ext cx="1136160" cy="560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3600" b="1" strike="noStrike" spc="-106">
                <a:solidFill>
                  <a:srgbClr val="674BD0"/>
                </a:solidFill>
                <a:latin typeface="Tahoma"/>
                <a:ea typeface="DejaVu Sans"/>
              </a:rPr>
              <a:t>13</a:t>
            </a:r>
            <a:endParaRPr lang="ru-RU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object 5"/>
          <p:cNvSpPr/>
          <p:nvPr/>
        </p:nvSpPr>
        <p:spPr>
          <a:xfrm>
            <a:off x="1474560" y="4056084"/>
            <a:ext cx="4515480" cy="5058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1600" b="1" spc="151" dirty="0" smtClean="0">
                <a:solidFill>
                  <a:srgbClr val="002060"/>
                </a:solidFill>
                <a:latin typeface="Tahoma"/>
                <a:ea typeface="DejaVu Sans"/>
              </a:rPr>
              <a:t>инклюзивных </a:t>
            </a:r>
            <a:r>
              <a:rPr lang="ru-RU" sz="1600" b="1" strike="noStrike" spc="151" dirty="0" smtClean="0">
                <a:solidFill>
                  <a:srgbClr val="002060"/>
                </a:solidFill>
                <a:latin typeface="Tahoma"/>
                <a:ea typeface="DejaVu Sans"/>
              </a:rPr>
              <a:t>общеобразовательных организаций</a:t>
            </a:r>
            <a:endParaRPr lang="ru-RU" sz="1600" b="1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73" name="object 19"/>
          <p:cNvSpPr/>
          <p:nvPr/>
        </p:nvSpPr>
        <p:spPr>
          <a:xfrm>
            <a:off x="6914160" y="4044960"/>
            <a:ext cx="5214960" cy="51871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1600" b="1" strike="noStrike" spc="123" dirty="0" smtClean="0">
                <a:solidFill>
                  <a:srgbClr val="002060"/>
                </a:solidFill>
                <a:latin typeface="Tahoma"/>
                <a:ea typeface="DejaVu Sans"/>
              </a:rPr>
              <a:t>отдельных </a:t>
            </a: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1600" b="1" strike="noStrike" spc="123" dirty="0" smtClean="0">
                <a:solidFill>
                  <a:srgbClr val="002060"/>
                </a:solidFill>
                <a:latin typeface="Tahoma"/>
                <a:ea typeface="DejaVu Sans"/>
              </a:rPr>
              <a:t>общеобразовательных организаций</a:t>
            </a:r>
            <a:endParaRPr lang="ru-RU" sz="1600" b="1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4" name="object 17"/>
          <p:cNvPicPr/>
          <p:nvPr/>
        </p:nvPicPr>
        <p:blipFill>
          <a:blip r:embed="rId6"/>
          <a:stretch/>
        </p:blipFill>
        <p:spPr>
          <a:xfrm>
            <a:off x="6076800" y="3375720"/>
            <a:ext cx="45000" cy="2996640"/>
          </a:xfrm>
          <a:prstGeom prst="rect">
            <a:avLst/>
          </a:prstGeom>
          <a:ln w="0">
            <a:noFill/>
          </a:ln>
        </p:spPr>
      </p:pic>
      <p:sp>
        <p:nvSpPr>
          <p:cNvPr id="75" name="object 20"/>
          <p:cNvSpPr/>
          <p:nvPr/>
        </p:nvSpPr>
        <p:spPr>
          <a:xfrm>
            <a:off x="5089320" y="2701080"/>
            <a:ext cx="1136160" cy="5667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3600" b="1" strike="noStrike" spc="-106" dirty="0" smtClean="0">
                <a:solidFill>
                  <a:srgbClr val="674BD0"/>
                </a:solidFill>
                <a:latin typeface="Tahoma"/>
                <a:ea typeface="DejaVu Sans"/>
              </a:rPr>
              <a:t>6925</a:t>
            </a: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object 20"/>
          <p:cNvSpPr/>
          <p:nvPr/>
        </p:nvSpPr>
        <p:spPr>
          <a:xfrm>
            <a:off x="2469960" y="5698080"/>
            <a:ext cx="1136160" cy="110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3600" b="1" strike="noStrike" spc="-106">
                <a:solidFill>
                  <a:srgbClr val="674BD0"/>
                </a:solidFill>
                <a:latin typeface="Tahoma"/>
                <a:ea typeface="DejaVu Sans"/>
              </a:rPr>
              <a:t>4915</a:t>
            </a:r>
            <a:endParaRPr lang="ru-RU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object 5"/>
          <p:cNvSpPr/>
          <p:nvPr/>
        </p:nvSpPr>
        <p:spPr>
          <a:xfrm>
            <a:off x="3684600" y="5861880"/>
            <a:ext cx="4211640" cy="2596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1600" b="1" strike="noStrike" spc="151" dirty="0">
                <a:solidFill>
                  <a:srgbClr val="002060"/>
                </a:solidFill>
                <a:latin typeface="Tahoma"/>
                <a:ea typeface="DejaVu Sans"/>
              </a:rPr>
              <a:t>чел.</a:t>
            </a:r>
            <a:endParaRPr lang="ru-RU" sz="1600" b="1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8" name="Рисунок 3"/>
          <p:cNvPicPr/>
          <p:nvPr/>
        </p:nvPicPr>
        <p:blipFill>
          <a:blip r:embed="rId7"/>
          <a:stretch/>
        </p:blipFill>
        <p:spPr>
          <a:xfrm>
            <a:off x="1998360" y="4957920"/>
            <a:ext cx="2230560" cy="513720"/>
          </a:xfrm>
          <a:prstGeom prst="rect">
            <a:avLst/>
          </a:prstGeom>
          <a:ln w="0">
            <a:noFill/>
          </a:ln>
        </p:spPr>
      </p:pic>
      <p:pic>
        <p:nvPicPr>
          <p:cNvPr id="79" name="Рисунок 27"/>
          <p:cNvPicPr/>
          <p:nvPr/>
        </p:nvPicPr>
        <p:blipFill>
          <a:blip r:embed="rId7"/>
          <a:stretch/>
        </p:blipFill>
        <p:spPr>
          <a:xfrm>
            <a:off x="7858080" y="4893840"/>
            <a:ext cx="2230560" cy="509040"/>
          </a:xfrm>
          <a:prstGeom prst="rect">
            <a:avLst/>
          </a:prstGeom>
          <a:ln w="0">
            <a:noFill/>
          </a:ln>
        </p:spPr>
      </p:pic>
      <p:sp>
        <p:nvSpPr>
          <p:cNvPr id="80" name="object 20"/>
          <p:cNvSpPr/>
          <p:nvPr/>
        </p:nvSpPr>
        <p:spPr>
          <a:xfrm>
            <a:off x="8246160" y="5626080"/>
            <a:ext cx="1136160" cy="110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3600" b="1" strike="noStrike" spc="-106">
                <a:solidFill>
                  <a:srgbClr val="674BD0"/>
                </a:solidFill>
                <a:latin typeface="Tahoma"/>
                <a:ea typeface="DejaVu Sans"/>
              </a:rPr>
              <a:t>2010</a:t>
            </a:r>
            <a:endParaRPr lang="ru-RU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object 5"/>
          <p:cNvSpPr/>
          <p:nvPr/>
        </p:nvSpPr>
        <p:spPr>
          <a:xfrm>
            <a:off x="9473400" y="5835240"/>
            <a:ext cx="4211640" cy="25967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1600" b="1" strike="noStrike" spc="151" dirty="0">
                <a:solidFill>
                  <a:srgbClr val="002060"/>
                </a:solidFill>
                <a:latin typeface="Tahoma"/>
                <a:ea typeface="DejaVu Sans"/>
              </a:rPr>
              <a:t>чел.</a:t>
            </a:r>
            <a:endParaRPr lang="ru-RU" sz="16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object 5"/>
          <p:cNvSpPr/>
          <p:nvPr/>
        </p:nvSpPr>
        <p:spPr>
          <a:xfrm>
            <a:off x="6387840" y="2829240"/>
            <a:ext cx="4211640" cy="28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1800" b="1" strike="noStrike" spc="151">
                <a:solidFill>
                  <a:srgbClr val="002060"/>
                </a:solidFill>
                <a:latin typeface="Tahoma"/>
                <a:ea typeface="DejaVu Sans"/>
              </a:rPr>
              <a:t>обучающихся с ОВЗ</a:t>
            </a: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3" name="Рисунок 1"/>
          <p:cNvPicPr/>
          <p:nvPr/>
        </p:nvPicPr>
        <p:blipFill>
          <a:blip r:embed="rId8"/>
          <a:stretch/>
        </p:blipFill>
        <p:spPr>
          <a:xfrm>
            <a:off x="1059840" y="2117520"/>
            <a:ext cx="3656880" cy="1824840"/>
          </a:xfrm>
          <a:prstGeom prst="rect">
            <a:avLst/>
          </a:prstGeom>
          <a:ln w="0">
            <a:noFill/>
          </a:ln>
        </p:spPr>
      </p:pic>
      <p:sp>
        <p:nvSpPr>
          <p:cNvPr id="84" name="object 6"/>
          <p:cNvSpPr/>
          <p:nvPr/>
        </p:nvSpPr>
        <p:spPr>
          <a:xfrm>
            <a:off x="1059840" y="2659320"/>
            <a:ext cx="3549240" cy="5667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260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3600" b="1" strike="noStrike" spc="43" dirty="0" smtClean="0">
                <a:solidFill>
                  <a:srgbClr val="7030A0"/>
                </a:solidFill>
                <a:latin typeface="Tahoma"/>
                <a:ea typeface="DejaVu Sans"/>
              </a:rPr>
              <a:t>2022-2023 </a:t>
            </a:r>
            <a:r>
              <a:rPr lang="ru-RU" sz="2000" b="1" strike="noStrike" spc="43" dirty="0" err="1" smtClean="0">
                <a:solidFill>
                  <a:srgbClr val="7030A0"/>
                </a:solidFill>
                <a:latin typeface="Tahoma"/>
                <a:ea typeface="DejaVu Sans"/>
              </a:rPr>
              <a:t>уч.г</a:t>
            </a:r>
            <a:r>
              <a:rPr lang="ru-RU" sz="2000" b="1" strike="noStrike" spc="43" dirty="0" smtClean="0">
                <a:solidFill>
                  <a:srgbClr val="7030A0"/>
                </a:solidFill>
                <a:latin typeface="Tahoma"/>
                <a:ea typeface="DejaVu Sans"/>
              </a:rPr>
              <a:t>.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Рисунок 26"/>
          <p:cNvPicPr/>
          <p:nvPr/>
        </p:nvPicPr>
        <p:blipFill>
          <a:blip r:embed="rId7"/>
          <a:stretch/>
        </p:blipFill>
        <p:spPr>
          <a:xfrm>
            <a:off x="1998360" y="4975920"/>
            <a:ext cx="2230560" cy="5137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object 13"/>
          <p:cNvGrpSpPr/>
          <p:nvPr/>
        </p:nvGrpSpPr>
        <p:grpSpPr>
          <a:xfrm>
            <a:off x="5040" y="360"/>
            <a:ext cx="12191040" cy="6856920"/>
            <a:chOff x="5040" y="360"/>
            <a:chExt cx="12191040" cy="6856920"/>
          </a:xfrm>
        </p:grpSpPr>
        <p:pic>
          <p:nvPicPr>
            <p:cNvPr id="87" name="object 15"/>
            <p:cNvPicPr/>
            <p:nvPr/>
          </p:nvPicPr>
          <p:blipFill>
            <a:blip r:embed="rId2"/>
            <a:stretch/>
          </p:blipFill>
          <p:spPr>
            <a:xfrm>
              <a:off x="5040" y="36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8" name="object 16"/>
            <p:cNvPicPr/>
            <p:nvPr/>
          </p:nvPicPr>
          <p:blipFill>
            <a:blip r:embed="rId3"/>
            <a:stretch/>
          </p:blipFill>
          <p:spPr>
            <a:xfrm>
              <a:off x="5040" y="168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9" name="object 18"/>
            <p:cNvPicPr/>
            <p:nvPr/>
          </p:nvPicPr>
          <p:blipFill>
            <a:blip r:embed="rId4"/>
            <a:stretch/>
          </p:blipFill>
          <p:spPr>
            <a:xfrm>
              <a:off x="5040" y="334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0" name="object 21"/>
            <p:cNvPicPr/>
            <p:nvPr/>
          </p:nvPicPr>
          <p:blipFill>
            <a:blip r:embed="rId5"/>
            <a:stretch/>
          </p:blipFill>
          <p:spPr>
            <a:xfrm>
              <a:off x="9013320" y="360"/>
              <a:ext cx="3182760" cy="17748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object 22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2" name="PlaceHolder 3"/>
          <p:cNvSpPr/>
          <p:nvPr/>
        </p:nvSpPr>
        <p:spPr>
          <a:xfrm>
            <a:off x="900000" y="812520"/>
            <a:ext cx="95911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Психолого-медико-педагогические комиссии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3" name="Диаграмма 3"/>
          <p:cNvGraphicFramePr/>
          <p:nvPr/>
        </p:nvGraphicFramePr>
        <p:xfrm>
          <a:off x="-246240" y="1837440"/>
          <a:ext cx="7575120" cy="428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4" name="Диаграмма 4"/>
          <p:cNvGraphicFramePr/>
          <p:nvPr/>
        </p:nvGraphicFramePr>
        <p:xfrm>
          <a:off x="6276240" y="3212640"/>
          <a:ext cx="5915160" cy="3644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object 26"/>
          <p:cNvGrpSpPr/>
          <p:nvPr/>
        </p:nvGrpSpPr>
        <p:grpSpPr>
          <a:xfrm>
            <a:off x="5040" y="360"/>
            <a:ext cx="12191040" cy="6856920"/>
            <a:chOff x="5040" y="360"/>
            <a:chExt cx="12191040" cy="6856920"/>
          </a:xfrm>
        </p:grpSpPr>
        <p:pic>
          <p:nvPicPr>
            <p:cNvPr id="96" name="object 27"/>
            <p:cNvPicPr/>
            <p:nvPr/>
          </p:nvPicPr>
          <p:blipFill>
            <a:blip r:embed="rId2"/>
            <a:stretch/>
          </p:blipFill>
          <p:spPr>
            <a:xfrm>
              <a:off x="5040" y="36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7" name="object 28"/>
            <p:cNvPicPr/>
            <p:nvPr/>
          </p:nvPicPr>
          <p:blipFill>
            <a:blip r:embed="rId3"/>
            <a:stretch/>
          </p:blipFill>
          <p:spPr>
            <a:xfrm>
              <a:off x="5040" y="168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8" name="object 29"/>
            <p:cNvPicPr/>
            <p:nvPr/>
          </p:nvPicPr>
          <p:blipFill>
            <a:blip r:embed="rId4"/>
            <a:stretch/>
          </p:blipFill>
          <p:spPr>
            <a:xfrm>
              <a:off x="5040" y="334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9" name="object 30"/>
            <p:cNvPicPr/>
            <p:nvPr/>
          </p:nvPicPr>
          <p:blipFill>
            <a:blip r:embed="rId5"/>
            <a:stretch/>
          </p:blipFill>
          <p:spPr>
            <a:xfrm>
              <a:off x="9013320" y="36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0" name="object 31"/>
            <p:cNvSpPr/>
            <p:nvPr/>
          </p:nvSpPr>
          <p:spPr>
            <a:xfrm>
              <a:off x="4780080" y="5144040"/>
              <a:ext cx="6387120" cy="1067760"/>
            </a:xfrm>
            <a:custGeom>
              <a:avLst/>
              <a:gdLst>
                <a:gd name="textAreaLeft" fmla="*/ 0 w 6387120"/>
                <a:gd name="textAreaRight" fmla="*/ 6388200 w 6387120"/>
                <a:gd name="textAreaTop" fmla="*/ 0 h 1067760"/>
                <a:gd name="textAreaBottom" fmla="*/ 1068840 h 106776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01" name="object 32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2" name="PlaceHolder 4"/>
          <p:cNvSpPr/>
          <p:nvPr/>
        </p:nvSpPr>
        <p:spPr>
          <a:xfrm>
            <a:off x="898200" y="637560"/>
            <a:ext cx="95911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Коррекционно-развивающая помощь детям 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в центрах ППМС за 2022-2023 уч. г. 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object 33"/>
          <p:cNvPicPr/>
          <p:nvPr/>
        </p:nvPicPr>
        <p:blipFill>
          <a:blip r:embed="rId6"/>
          <a:stretch/>
        </p:blipFill>
        <p:spPr>
          <a:xfrm>
            <a:off x="697320" y="2829240"/>
            <a:ext cx="10807200" cy="3802320"/>
          </a:xfrm>
          <a:prstGeom prst="rect">
            <a:avLst/>
          </a:prstGeom>
          <a:ln w="0">
            <a:noFill/>
          </a:ln>
        </p:spPr>
      </p:pic>
      <p:sp>
        <p:nvSpPr>
          <p:cNvPr id="104" name="object 34"/>
          <p:cNvSpPr/>
          <p:nvPr/>
        </p:nvSpPr>
        <p:spPr>
          <a:xfrm>
            <a:off x="6100920" y="3053520"/>
            <a:ext cx="2010600" cy="28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>
              <a:lnSpc>
                <a:spcPct val="100000"/>
              </a:lnSpc>
            </a:pPr>
            <a:endParaRPr lang="ru-RU" sz="1800" b="1" strike="noStrike" spc="-1">
              <a:solidFill>
                <a:srgbClr val="002060"/>
              </a:solidFill>
              <a:latin typeface="Arial"/>
              <a:ea typeface="DejaVu Sans"/>
            </a:endParaRPr>
          </a:p>
        </p:txBody>
      </p:sp>
      <p:sp>
        <p:nvSpPr>
          <p:cNvPr id="105" name="object 35"/>
          <p:cNvSpPr/>
          <p:nvPr/>
        </p:nvSpPr>
        <p:spPr>
          <a:xfrm>
            <a:off x="1046520" y="3081960"/>
            <a:ext cx="2010600" cy="1472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sz="1400"/>
              <a:t/>
            </a:r>
            <a:br>
              <a:rPr sz="1400"/>
            </a:b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 Центр патологии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 речи -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000" b="1" strike="noStrike" spc="151">
                <a:solidFill>
                  <a:srgbClr val="FFFFFF"/>
                </a:solidFill>
                <a:latin typeface="Tahoma"/>
                <a:ea typeface="DejaVu Sans"/>
              </a:rPr>
              <a:t>550</a:t>
            </a: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 детей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object 36"/>
          <p:cNvSpPr/>
          <p:nvPr/>
        </p:nvSpPr>
        <p:spPr>
          <a:xfrm>
            <a:off x="3399840" y="4696560"/>
            <a:ext cx="2010600" cy="28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>
              <a:lnSpc>
                <a:spcPct val="100000"/>
              </a:lnSpc>
            </a:pPr>
            <a:endParaRPr lang="ru-RU" sz="1800" b="1" strike="noStrike" spc="-1">
              <a:solidFill>
                <a:srgbClr val="002060"/>
              </a:solidFill>
              <a:latin typeface="Arial"/>
              <a:ea typeface="DejaVu Sans"/>
            </a:endParaRPr>
          </a:p>
        </p:txBody>
      </p:sp>
      <p:sp>
        <p:nvSpPr>
          <p:cNvPr id="107" name="object 37"/>
          <p:cNvSpPr/>
          <p:nvPr/>
        </p:nvSpPr>
        <p:spPr>
          <a:xfrm>
            <a:off x="8665920" y="4652640"/>
            <a:ext cx="2010600" cy="28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>
              <a:lnSpc>
                <a:spcPct val="100000"/>
              </a:lnSpc>
            </a:pPr>
            <a:endParaRPr lang="ru-RU" sz="1800" b="1" strike="noStrike" spc="-1">
              <a:solidFill>
                <a:srgbClr val="002060"/>
              </a:solidFill>
              <a:latin typeface="Arial"/>
              <a:ea typeface="DejaVu Sans"/>
            </a:endParaRPr>
          </a:p>
        </p:txBody>
      </p:sp>
      <p:sp>
        <p:nvSpPr>
          <p:cNvPr id="108" name="object 38"/>
          <p:cNvSpPr/>
          <p:nvPr/>
        </p:nvSpPr>
        <p:spPr>
          <a:xfrm>
            <a:off x="6329880" y="3482640"/>
            <a:ext cx="2010600" cy="125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Центр «Росток» -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1400" b="1" strike="noStrike" spc="151">
                <a:solidFill>
                  <a:srgbClr val="002060"/>
                </a:solidFill>
                <a:latin typeface="Tahoma"/>
                <a:ea typeface="DejaVu Sans"/>
              </a:rPr>
              <a:t> </a:t>
            </a:r>
            <a:r>
              <a:rPr lang="ru-RU" sz="2000" b="1" strike="noStrike" spc="151">
                <a:solidFill>
                  <a:srgbClr val="FFFFFF"/>
                </a:solidFill>
                <a:latin typeface="Tahoma"/>
                <a:ea typeface="DejaVu Sans"/>
              </a:rPr>
              <a:t>210</a:t>
            </a: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 детей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object 39"/>
          <p:cNvSpPr/>
          <p:nvPr/>
        </p:nvSpPr>
        <p:spPr>
          <a:xfrm>
            <a:off x="3645720" y="4652640"/>
            <a:ext cx="2010600" cy="1154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sz="1400"/>
              <a:t/>
            </a:r>
            <a:br>
              <a:rPr sz="1400"/>
            </a:b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 Центр «Доверие» -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000" b="1" strike="noStrike" spc="151">
                <a:solidFill>
                  <a:srgbClr val="FFFFFF"/>
                </a:solidFill>
                <a:latin typeface="Tahoma"/>
                <a:ea typeface="DejaVu Sans"/>
              </a:rPr>
              <a:t>240 </a:t>
            </a: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детей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object 40"/>
          <p:cNvSpPr/>
          <p:nvPr/>
        </p:nvSpPr>
        <p:spPr>
          <a:xfrm>
            <a:off x="9033120" y="4863240"/>
            <a:ext cx="2134440" cy="927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Центр «Развитие» -</a:t>
            </a:r>
            <a:r>
              <a:rPr sz="1400"/>
              <a:t/>
            </a:r>
            <a:br>
              <a:rPr sz="1400"/>
            </a:br>
            <a:r>
              <a:rPr lang="ru-RU" sz="1400" b="1" strike="noStrike" spc="151">
                <a:solidFill>
                  <a:srgbClr val="002060"/>
                </a:solidFill>
                <a:latin typeface="Tahoma"/>
                <a:ea typeface="DejaVu Sans"/>
              </a:rPr>
              <a:t> </a:t>
            </a:r>
            <a:r>
              <a:rPr lang="ru-RU" sz="2000" b="1" strike="noStrike" spc="151">
                <a:solidFill>
                  <a:srgbClr val="FFFFFF"/>
                </a:solidFill>
                <a:latin typeface="Tahoma"/>
                <a:ea typeface="DejaVu Sans"/>
              </a:rPr>
              <a:t>108</a:t>
            </a:r>
            <a:r>
              <a:rPr lang="ru-RU" sz="2000" b="1" strike="noStrike" spc="151">
                <a:solidFill>
                  <a:srgbClr val="002060"/>
                </a:solidFill>
                <a:latin typeface="Tahoma"/>
                <a:ea typeface="DejaVu Sans"/>
              </a:rPr>
              <a:t> детей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1" name="object 41"/>
          <p:cNvPicPr/>
          <p:nvPr/>
        </p:nvPicPr>
        <p:blipFill>
          <a:blip r:embed="rId7"/>
          <a:stretch/>
        </p:blipFill>
        <p:spPr>
          <a:xfrm>
            <a:off x="1618200" y="2433600"/>
            <a:ext cx="9545040" cy="375840"/>
          </a:xfrm>
          <a:prstGeom prst="rect">
            <a:avLst/>
          </a:prstGeom>
          <a:ln w="0">
            <a:noFill/>
          </a:ln>
        </p:spPr>
      </p:pic>
      <p:sp>
        <p:nvSpPr>
          <p:cNvPr id="112" name="object 42"/>
          <p:cNvSpPr/>
          <p:nvPr/>
        </p:nvSpPr>
        <p:spPr>
          <a:xfrm>
            <a:off x="4087080" y="2068920"/>
            <a:ext cx="3906360" cy="788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3200" b="1" strike="noStrike" spc="151">
                <a:solidFill>
                  <a:srgbClr val="002060"/>
                </a:solidFill>
                <a:latin typeface="Arial"/>
                <a:ea typeface="DejaVu Sans"/>
              </a:rPr>
              <a:t>1108 детей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object 2"/>
          <p:cNvGrpSpPr/>
          <p:nvPr/>
        </p:nvGrpSpPr>
        <p:grpSpPr>
          <a:xfrm>
            <a:off x="0" y="0"/>
            <a:ext cx="12191040" cy="6856920"/>
            <a:chOff x="0" y="0"/>
            <a:chExt cx="12191040" cy="6856920"/>
          </a:xfrm>
        </p:grpSpPr>
        <p:pic>
          <p:nvPicPr>
            <p:cNvPr id="114" name="object 3"/>
            <p:cNvPicPr/>
            <p:nvPr/>
          </p:nvPicPr>
          <p:blipFill>
            <a:blip r:embed="rId2"/>
            <a:stretch/>
          </p:blipFill>
          <p:spPr>
            <a:xfrm>
              <a:off x="0" y="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5" name="object 4"/>
            <p:cNvPicPr/>
            <p:nvPr/>
          </p:nvPicPr>
          <p:blipFill>
            <a:blip r:embed="rId3"/>
            <a:stretch/>
          </p:blipFill>
          <p:spPr>
            <a:xfrm>
              <a:off x="0" y="16776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6" name="object 5"/>
            <p:cNvPicPr/>
            <p:nvPr/>
          </p:nvPicPr>
          <p:blipFill>
            <a:blip r:embed="rId4"/>
            <a:stretch/>
          </p:blipFill>
          <p:spPr>
            <a:xfrm>
              <a:off x="0" y="33372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7" name="object 6"/>
            <p:cNvPicPr/>
            <p:nvPr/>
          </p:nvPicPr>
          <p:blipFill>
            <a:blip r:embed="rId5"/>
            <a:stretch/>
          </p:blipFill>
          <p:spPr>
            <a:xfrm>
              <a:off x="9008280" y="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18" name="object 7"/>
            <p:cNvSpPr/>
            <p:nvPr/>
          </p:nvSpPr>
          <p:spPr>
            <a:xfrm>
              <a:off x="4775040" y="5143680"/>
              <a:ext cx="6387120" cy="1067760"/>
            </a:xfrm>
            <a:custGeom>
              <a:avLst/>
              <a:gdLst>
                <a:gd name="textAreaLeft" fmla="*/ 0 w 6387120"/>
                <a:gd name="textAreaRight" fmla="*/ 6388200 w 6387120"/>
                <a:gd name="textAreaTop" fmla="*/ 0 h 1067760"/>
                <a:gd name="textAreaBottom" fmla="*/ 1068840 h 106776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19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1"/>
          <p:cNvSpPr/>
          <p:nvPr/>
        </p:nvSpPr>
        <p:spPr>
          <a:xfrm>
            <a:off x="840600" y="549360"/>
            <a:ext cx="95911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240" rIns="0" bIns="0" anchor="t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3200" b="1" strike="noStrike" spc="-1">
                <a:solidFill>
                  <a:srgbClr val="002060"/>
                </a:solidFill>
                <a:latin typeface="Calibri"/>
                <a:ea typeface="DejaVu Sans"/>
              </a:rPr>
              <a:t>Региональный центр </a:t>
            </a:r>
            <a:r>
              <a:rPr sz="3200"/>
              <a:t/>
            </a:r>
            <a:br>
              <a:rPr sz="3200"/>
            </a:br>
            <a:r>
              <a:rPr lang="ru-RU" sz="3200" b="1" strike="noStrike" spc="-1">
                <a:solidFill>
                  <a:srgbClr val="002060"/>
                </a:solidFill>
                <a:latin typeface="Calibri"/>
                <a:ea typeface="DejaVu Sans"/>
              </a:rPr>
              <a:t>инклюзивного образования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1" name="object 11"/>
          <p:cNvPicPr/>
          <p:nvPr/>
        </p:nvPicPr>
        <p:blipFill>
          <a:blip r:embed="rId6"/>
          <a:stretch/>
        </p:blipFill>
        <p:spPr>
          <a:xfrm>
            <a:off x="601920" y="3438360"/>
            <a:ext cx="2930760" cy="2837880"/>
          </a:xfrm>
          <a:prstGeom prst="rect">
            <a:avLst/>
          </a:prstGeom>
          <a:ln w="0">
            <a:noFill/>
          </a:ln>
        </p:spPr>
      </p:pic>
      <p:pic>
        <p:nvPicPr>
          <p:cNvPr id="122" name="object 11"/>
          <p:cNvPicPr/>
          <p:nvPr/>
        </p:nvPicPr>
        <p:blipFill>
          <a:blip r:embed="rId6"/>
          <a:stretch/>
        </p:blipFill>
        <p:spPr>
          <a:xfrm>
            <a:off x="4170960" y="3472560"/>
            <a:ext cx="2930760" cy="2837880"/>
          </a:xfrm>
          <a:prstGeom prst="rect">
            <a:avLst/>
          </a:prstGeom>
          <a:ln w="0">
            <a:noFill/>
          </a:ln>
        </p:spPr>
      </p:pic>
      <p:pic>
        <p:nvPicPr>
          <p:cNvPr id="123" name="object 11"/>
          <p:cNvPicPr/>
          <p:nvPr/>
        </p:nvPicPr>
        <p:blipFill>
          <a:blip r:embed="rId6"/>
          <a:stretch/>
        </p:blipFill>
        <p:spPr>
          <a:xfrm>
            <a:off x="7840800" y="3495960"/>
            <a:ext cx="2930760" cy="2837880"/>
          </a:xfrm>
          <a:prstGeom prst="rect">
            <a:avLst/>
          </a:prstGeom>
          <a:ln w="0">
            <a:noFill/>
          </a:ln>
        </p:spPr>
      </p:pic>
      <p:pic>
        <p:nvPicPr>
          <p:cNvPr id="124" name="Рисунок 36"/>
          <p:cNvPicPr/>
          <p:nvPr/>
        </p:nvPicPr>
        <p:blipFill>
          <a:blip r:embed="rId7"/>
          <a:stretch/>
        </p:blipFill>
        <p:spPr>
          <a:xfrm>
            <a:off x="2122920" y="2015640"/>
            <a:ext cx="7079040" cy="968400"/>
          </a:xfrm>
          <a:prstGeom prst="rect">
            <a:avLst/>
          </a:prstGeom>
          <a:ln w="0">
            <a:noFill/>
          </a:ln>
        </p:spPr>
      </p:pic>
      <p:sp>
        <p:nvSpPr>
          <p:cNvPr id="125" name="Прямоугольник 1"/>
          <p:cNvSpPr/>
          <p:nvPr/>
        </p:nvSpPr>
        <p:spPr>
          <a:xfrm>
            <a:off x="730080" y="4248000"/>
            <a:ext cx="267444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Информационно-аналитическая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Прямоугольник 37"/>
          <p:cNvSpPr/>
          <p:nvPr/>
        </p:nvSpPr>
        <p:spPr>
          <a:xfrm>
            <a:off x="4325040" y="3761640"/>
            <a:ext cx="2674440" cy="1918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Психолого-педагогического сопровождения детей с ОВЗ </a:t>
            </a:r>
            <a:r>
              <a:rPr sz="2400"/>
              <a:t/>
            </a:r>
            <a:br>
              <a:rPr sz="2400"/>
            </a:b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и инвалидностью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Прямоугольник 38"/>
          <p:cNvSpPr/>
          <p:nvPr/>
        </p:nvSpPr>
        <p:spPr>
          <a:xfrm>
            <a:off x="8044560" y="4458600"/>
            <a:ext cx="267444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Методическая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Прямоугольник 40"/>
          <p:cNvSpPr/>
          <p:nvPr/>
        </p:nvSpPr>
        <p:spPr>
          <a:xfrm>
            <a:off x="4298760" y="2162160"/>
            <a:ext cx="267444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СЛУЖБЫ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object 2"/>
          <p:cNvGrpSpPr/>
          <p:nvPr/>
        </p:nvGrpSpPr>
        <p:grpSpPr>
          <a:xfrm>
            <a:off x="149470" y="-155059"/>
            <a:ext cx="12191040" cy="6856920"/>
            <a:chOff x="0" y="360"/>
            <a:chExt cx="12191040" cy="6856920"/>
          </a:xfrm>
        </p:grpSpPr>
        <p:pic>
          <p:nvPicPr>
            <p:cNvPr id="130" name="object 3"/>
            <p:cNvPicPr/>
            <p:nvPr/>
          </p:nvPicPr>
          <p:blipFill>
            <a:blip r:embed="rId2"/>
            <a:stretch/>
          </p:blipFill>
          <p:spPr>
            <a:xfrm>
              <a:off x="0" y="36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1" name="object 4"/>
            <p:cNvPicPr/>
            <p:nvPr/>
          </p:nvPicPr>
          <p:blipFill>
            <a:blip r:embed="rId3"/>
            <a:stretch/>
          </p:blipFill>
          <p:spPr>
            <a:xfrm>
              <a:off x="0" y="168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2" name="object 5"/>
            <p:cNvPicPr/>
            <p:nvPr/>
          </p:nvPicPr>
          <p:blipFill>
            <a:blip r:embed="rId4"/>
            <a:stretch/>
          </p:blipFill>
          <p:spPr>
            <a:xfrm>
              <a:off x="0" y="334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3" name="object 6"/>
            <p:cNvPicPr/>
            <p:nvPr/>
          </p:nvPicPr>
          <p:blipFill>
            <a:blip r:embed="rId5"/>
            <a:stretch/>
          </p:blipFill>
          <p:spPr>
            <a:xfrm>
              <a:off x="9008280" y="36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34" name="object 7"/>
            <p:cNvSpPr/>
            <p:nvPr/>
          </p:nvSpPr>
          <p:spPr>
            <a:xfrm>
              <a:off x="4775040" y="5144040"/>
              <a:ext cx="6387120" cy="1067760"/>
            </a:xfrm>
            <a:custGeom>
              <a:avLst/>
              <a:gdLst>
                <a:gd name="textAreaLeft" fmla="*/ 0 w 6387120"/>
                <a:gd name="textAreaRight" fmla="*/ 6388200 w 6387120"/>
                <a:gd name="textAreaTop" fmla="*/ 0 h 1067760"/>
                <a:gd name="textAreaBottom" fmla="*/ 1068840 h 106776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840600" y="598680"/>
            <a:ext cx="9433080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i="1" strike="noStrike" spc="-1" dirty="0" smtClean="0">
                <a:solidFill>
                  <a:schemeClr val="bg1"/>
                </a:solidFill>
                <a:latin typeface="Arial"/>
                <a:ea typeface="DejaVu Sans"/>
              </a:rPr>
              <a:t>2. Обновление </a:t>
            </a:r>
            <a:r>
              <a:rPr lang="ru-RU" sz="2800" b="1" i="1" strike="noStrike" spc="-1" dirty="0">
                <a:solidFill>
                  <a:schemeClr val="bg1"/>
                </a:solidFill>
                <a:latin typeface="Arial"/>
                <a:ea typeface="DejaVu Sans"/>
              </a:rPr>
              <a:t>содержания и </a:t>
            </a:r>
            <a:r>
              <a:rPr lang="ru-RU" sz="2800" b="1" i="1" strike="noStrike" spc="-1" dirty="0" smtClean="0">
                <a:solidFill>
                  <a:schemeClr val="bg1"/>
                </a:solidFill>
                <a:latin typeface="Arial"/>
                <a:ea typeface="DejaVu Sans"/>
              </a:rPr>
              <a:t>организации </a:t>
            </a:r>
            <a:r>
              <a:rPr lang="ru-RU" sz="2800" b="1" i="1" strike="noStrike" spc="-1" dirty="0">
                <a:solidFill>
                  <a:schemeClr val="bg1"/>
                </a:solidFill>
                <a:latin typeface="Arial"/>
                <a:ea typeface="DejaVu Sans"/>
              </a:rPr>
              <a:t>образовательного процесса </a:t>
            </a:r>
            <a:endParaRPr lang="ru-RU" sz="2800" b="0" i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36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object 5"/>
          <p:cNvSpPr/>
          <p:nvPr/>
        </p:nvSpPr>
        <p:spPr>
          <a:xfrm>
            <a:off x="1028700" y="5062693"/>
            <a:ext cx="10857780" cy="168057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13320" rIns="0" bIns="0" anchor="t">
            <a:spAutoFit/>
          </a:bodyPr>
          <a:lstStyle/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1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федеральный учебный план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1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федеральный календарный учебный график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1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федеральные рабочие программы учебных предметов, курсов, дисциплин (модулей), иных компонентов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1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федеральная рабочая программа воспитания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355680" indent="-343080">
              <a:lnSpc>
                <a:spcPct val="150000"/>
              </a:lnSpc>
              <a:spcBef>
                <a:spcPts val="105"/>
              </a:spcBef>
              <a:buClr>
                <a:srgbClr val="002060"/>
              </a:buClr>
              <a:buFont typeface="Wingdings" charset="2"/>
              <a:buChar char=""/>
            </a:pPr>
            <a:r>
              <a:rPr lang="ru-RU" sz="14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 федеральный календарный план воспитательной работы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" name="object 11"/>
          <p:cNvPicPr/>
          <p:nvPr/>
        </p:nvPicPr>
        <p:blipFill>
          <a:blip r:embed="rId6"/>
          <a:stretch/>
        </p:blipFill>
        <p:spPr>
          <a:xfrm>
            <a:off x="566634" y="1834563"/>
            <a:ext cx="3697635" cy="3154409"/>
          </a:xfrm>
          <a:prstGeom prst="rect">
            <a:avLst/>
          </a:prstGeom>
          <a:ln w="0">
            <a:noFill/>
          </a:ln>
        </p:spPr>
      </p:pic>
      <p:pic>
        <p:nvPicPr>
          <p:cNvPr id="14" name="object 11"/>
          <p:cNvPicPr/>
          <p:nvPr/>
        </p:nvPicPr>
        <p:blipFill>
          <a:blip r:embed="rId6"/>
          <a:stretch/>
        </p:blipFill>
        <p:spPr>
          <a:xfrm>
            <a:off x="4345739" y="1834564"/>
            <a:ext cx="3587188" cy="3154408"/>
          </a:xfrm>
          <a:prstGeom prst="rect">
            <a:avLst/>
          </a:prstGeom>
          <a:ln w="0">
            <a:noFill/>
          </a:ln>
        </p:spPr>
      </p:pic>
      <p:pic>
        <p:nvPicPr>
          <p:cNvPr id="16" name="object 11"/>
          <p:cNvPicPr/>
          <p:nvPr/>
        </p:nvPicPr>
        <p:blipFill>
          <a:blip r:embed="rId6"/>
          <a:stretch/>
        </p:blipFill>
        <p:spPr>
          <a:xfrm>
            <a:off x="8014397" y="1829081"/>
            <a:ext cx="3714542" cy="3159891"/>
          </a:xfrm>
          <a:prstGeom prst="rect">
            <a:avLst/>
          </a:prstGeom>
          <a:ln w="0"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66634" y="1934308"/>
            <a:ext cx="3474545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50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Федеральная адаптированная образовательная программа </a:t>
            </a:r>
            <a:r>
              <a:rPr lang="ru-RU" sz="1750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начального общего образования для обучающихся с ограниченными возможностями </a:t>
            </a:r>
            <a:r>
              <a:rPr lang="ru-RU" sz="1750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здоровья </a:t>
            </a:r>
            <a:r>
              <a:rPr lang="ru-RU" sz="1750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(приказ </a:t>
            </a:r>
            <a:r>
              <a:rPr lang="ru-RU" sz="1750" i="1" kern="150" dirty="0" err="1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Минпросвещения</a:t>
            </a:r>
            <a:r>
              <a:rPr lang="ru-RU" sz="1750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750" i="1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России от 24.11.2022 г. № 1023 </a:t>
            </a:r>
            <a:r>
              <a:rPr lang="ru-RU" sz="1750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зарегистрировано </a:t>
            </a:r>
            <a:r>
              <a:rPr lang="ru-RU" sz="1750" i="1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в Минюсте РФ 21 марта 2023 г., регистрационный № </a:t>
            </a:r>
            <a:r>
              <a:rPr lang="ru-RU" sz="1750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72654)</a:t>
            </a:r>
            <a:endParaRPr lang="ru-RU" sz="1750" i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5739" y="1829081"/>
            <a:ext cx="3672846" cy="292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Федеральная адаптированная образовательная программа </a:t>
            </a:r>
            <a:r>
              <a:rPr lang="ru-RU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основного общего образования для обучающихся с ограниченными возможностями </a:t>
            </a:r>
            <a:r>
              <a:rPr lang="ru-RU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здоровья</a:t>
            </a:r>
            <a:r>
              <a:rPr lang="ru-RU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 (приказ </a:t>
            </a:r>
            <a:r>
              <a:rPr lang="ru-RU" i="1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Министерства просвещения РФ от 24 ноября 2022 г. № </a:t>
            </a:r>
            <a:r>
              <a:rPr lang="ru-RU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1025, зарегистрировано </a:t>
            </a:r>
            <a:r>
              <a:rPr lang="ru-RU" i="1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в Минюсте РФ 21 марта 2023 г., регистрационный № </a:t>
            </a:r>
            <a:r>
              <a:rPr lang="ru-RU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72653)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14397" y="1814955"/>
            <a:ext cx="37145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Федеральная адаптированная основная общеобразовательная программа </a:t>
            </a:r>
            <a:r>
              <a:rPr lang="ru-RU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обучающихся с умственной отсталостью (интеллектуальными </a:t>
            </a:r>
            <a:r>
              <a:rPr lang="ru-RU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нарушениями) </a:t>
            </a:r>
            <a:r>
              <a:rPr lang="ru-RU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(приказ </a:t>
            </a:r>
            <a:r>
              <a:rPr lang="ru-RU" i="1" kern="150" dirty="0" err="1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Минпросвещения</a:t>
            </a:r>
            <a:r>
              <a:rPr lang="ru-RU" i="1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 России от 24.11.2022 г. № </a:t>
            </a:r>
            <a:r>
              <a:rPr lang="ru-RU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1026, зарегистрировано </a:t>
            </a:r>
            <a:r>
              <a:rPr lang="ru-RU" i="1" kern="150" dirty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в Минюсте РФ 30 декабря 2022 г., регистрационный № 71930</a:t>
            </a:r>
            <a:r>
              <a:rPr lang="ru-RU" i="1" kern="150" dirty="0" smtClean="0">
                <a:solidFill>
                  <a:schemeClr val="bg1"/>
                </a:solidFill>
                <a:latin typeface="PT Astra Serif" panose="020A0603040505020204" pitchFamily="18" charset="-52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object 2"/>
          <p:cNvGrpSpPr/>
          <p:nvPr/>
        </p:nvGrpSpPr>
        <p:grpSpPr>
          <a:xfrm>
            <a:off x="-1380" y="-677"/>
            <a:ext cx="12191040" cy="6856920"/>
            <a:chOff x="30240" y="0"/>
            <a:chExt cx="12191040" cy="6856920"/>
          </a:xfrm>
        </p:grpSpPr>
        <p:pic>
          <p:nvPicPr>
            <p:cNvPr id="141" name="object 3"/>
            <p:cNvPicPr/>
            <p:nvPr/>
          </p:nvPicPr>
          <p:blipFill>
            <a:blip r:embed="rId2"/>
            <a:stretch/>
          </p:blipFill>
          <p:spPr>
            <a:xfrm>
              <a:off x="30240" y="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2" name="object 4"/>
            <p:cNvPicPr/>
            <p:nvPr/>
          </p:nvPicPr>
          <p:blipFill>
            <a:blip r:embed="rId3"/>
            <a:stretch/>
          </p:blipFill>
          <p:spPr>
            <a:xfrm>
              <a:off x="30240" y="16776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3" name="object 5"/>
            <p:cNvPicPr/>
            <p:nvPr/>
          </p:nvPicPr>
          <p:blipFill>
            <a:blip r:embed="rId4"/>
            <a:stretch/>
          </p:blipFill>
          <p:spPr>
            <a:xfrm>
              <a:off x="30240" y="33372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4" name="object 6"/>
            <p:cNvPicPr/>
            <p:nvPr/>
          </p:nvPicPr>
          <p:blipFill>
            <a:blip r:embed="rId5"/>
            <a:stretch/>
          </p:blipFill>
          <p:spPr>
            <a:xfrm>
              <a:off x="9038520" y="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45" name="object 7"/>
            <p:cNvSpPr/>
            <p:nvPr/>
          </p:nvSpPr>
          <p:spPr>
            <a:xfrm>
              <a:off x="4805280" y="5143680"/>
              <a:ext cx="6387120" cy="1067760"/>
            </a:xfrm>
            <a:custGeom>
              <a:avLst/>
              <a:gdLst>
                <a:gd name="textAreaLeft" fmla="*/ 0 w 6387120"/>
                <a:gd name="textAreaRight" fmla="*/ 6388200 w 6387120"/>
                <a:gd name="textAreaTop" fmla="*/ 0 h 1067760"/>
                <a:gd name="textAreaBottom" fmla="*/ 1068840 h 106776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47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object 5"/>
          <p:cNvSpPr/>
          <p:nvPr/>
        </p:nvSpPr>
        <p:spPr>
          <a:xfrm>
            <a:off x="6126120" y="2328120"/>
            <a:ext cx="2010600" cy="28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endParaRPr lang="ru-RU" sz="1800" b="1" strike="noStrike" spc="-1">
              <a:solidFill>
                <a:srgbClr val="002060"/>
              </a:solidFill>
              <a:latin typeface="Arial"/>
              <a:ea typeface="DejaVu Sans"/>
            </a:endParaRPr>
          </a:p>
        </p:txBody>
      </p:sp>
      <p:sp>
        <p:nvSpPr>
          <p:cNvPr id="149" name="object 5"/>
          <p:cNvSpPr/>
          <p:nvPr/>
        </p:nvSpPr>
        <p:spPr>
          <a:xfrm>
            <a:off x="8885520" y="3037680"/>
            <a:ext cx="2010600" cy="28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endParaRPr lang="ru-RU" sz="1800" b="1" strike="noStrike" spc="-1">
              <a:solidFill>
                <a:srgbClr val="002060"/>
              </a:solidFill>
              <a:latin typeface="Arial"/>
              <a:ea typeface="DejaVu Sans"/>
            </a:endParaRPr>
          </a:p>
        </p:txBody>
      </p:sp>
      <p:sp>
        <p:nvSpPr>
          <p:cNvPr id="150" name="object 5"/>
          <p:cNvSpPr/>
          <p:nvPr/>
        </p:nvSpPr>
        <p:spPr>
          <a:xfrm>
            <a:off x="573796" y="707354"/>
            <a:ext cx="10055880" cy="8752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 algn="ctr">
              <a:lnSpc>
                <a:spcPct val="100000"/>
              </a:lnSpc>
              <a:spcBef>
                <a:spcPts val="105"/>
              </a:spcBef>
            </a:pPr>
            <a:r>
              <a:rPr lang="ru-RU" sz="2800" b="1" dirty="0" smtClean="0">
                <a:solidFill>
                  <a:srgbClr val="002060"/>
                </a:solidFill>
              </a:rPr>
              <a:t>Государственная программа </a:t>
            </a:r>
            <a:r>
              <a:rPr lang="ru-RU" sz="2800" b="1" dirty="0">
                <a:solidFill>
                  <a:srgbClr val="002060"/>
                </a:solidFill>
              </a:rPr>
              <a:t>Российской Федерации «Развитие образования</a:t>
            </a:r>
            <a:r>
              <a:rPr lang="ru-RU" sz="2800" b="1" dirty="0" smtClean="0">
                <a:solidFill>
                  <a:srgbClr val="002060"/>
                </a:solidFill>
              </a:rPr>
              <a:t>»</a:t>
            </a:r>
            <a:endParaRPr lang="ru-RU" sz="2800" b="1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152" name="Прямоугольник 17"/>
          <p:cNvSpPr/>
          <p:nvPr/>
        </p:nvSpPr>
        <p:spPr>
          <a:xfrm>
            <a:off x="1106285" y="4816451"/>
            <a:ext cx="1238760" cy="21134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2020 г.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Прямоугольник 18"/>
          <p:cNvSpPr/>
          <p:nvPr/>
        </p:nvSpPr>
        <p:spPr>
          <a:xfrm>
            <a:off x="1114925" y="5263157"/>
            <a:ext cx="1221480" cy="20343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2021 г.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Прямоугольник 19"/>
          <p:cNvSpPr/>
          <p:nvPr/>
        </p:nvSpPr>
        <p:spPr>
          <a:xfrm>
            <a:off x="1140845" y="6196742"/>
            <a:ext cx="1195560" cy="24994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2023 г.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Прямоугольник 20"/>
          <p:cNvSpPr/>
          <p:nvPr/>
        </p:nvSpPr>
        <p:spPr>
          <a:xfrm>
            <a:off x="1106285" y="5704579"/>
            <a:ext cx="1216800" cy="23069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2022 г.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Блок-схема: процесс 23"/>
          <p:cNvSpPr/>
          <p:nvPr/>
        </p:nvSpPr>
        <p:spPr>
          <a:xfrm>
            <a:off x="4510192" y="4794785"/>
            <a:ext cx="1661400" cy="297571"/>
          </a:xfrm>
          <a:prstGeom prst="flowChartProcess">
            <a:avLst/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 школы 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Блок-схема: процесс 24"/>
          <p:cNvSpPr/>
          <p:nvPr/>
        </p:nvSpPr>
        <p:spPr>
          <a:xfrm>
            <a:off x="4525284" y="5212327"/>
            <a:ext cx="1661400" cy="319960"/>
          </a:xfrm>
          <a:prstGeom prst="flowChartProcess">
            <a:avLst/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 школы 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Блок-схема: процесс 25"/>
          <p:cNvSpPr/>
          <p:nvPr/>
        </p:nvSpPr>
        <p:spPr>
          <a:xfrm>
            <a:off x="4537348" y="5688257"/>
            <a:ext cx="1661400" cy="277116"/>
          </a:xfrm>
          <a:prstGeom prst="flowChartProcess">
            <a:avLst/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 школы 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Блок-схема: процесс 26"/>
          <p:cNvSpPr/>
          <p:nvPr/>
        </p:nvSpPr>
        <p:spPr>
          <a:xfrm>
            <a:off x="4548240" y="6161400"/>
            <a:ext cx="1661400" cy="289652"/>
          </a:xfrm>
          <a:prstGeom prst="flowChartProcess">
            <a:avLst/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3 школы 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Блок-схема: дисплей 27"/>
          <p:cNvSpPr/>
          <p:nvPr/>
        </p:nvSpPr>
        <p:spPr>
          <a:xfrm>
            <a:off x="6330464" y="5255044"/>
            <a:ext cx="1489532" cy="818398"/>
          </a:xfrm>
          <a:prstGeom prst="flowChartDisplay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9 школ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Стрелка вправо 28"/>
          <p:cNvSpPr/>
          <p:nvPr/>
        </p:nvSpPr>
        <p:spPr>
          <a:xfrm>
            <a:off x="2644561" y="4889856"/>
            <a:ext cx="1705644" cy="13794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1" name="Блок-схема: дисплей 27"/>
          <p:cNvSpPr/>
          <p:nvPr/>
        </p:nvSpPr>
        <p:spPr>
          <a:xfrm>
            <a:off x="7941937" y="4684878"/>
            <a:ext cx="3532026" cy="1870139"/>
          </a:xfrm>
          <a:prstGeom prst="flowChartDisplay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chemeClr val="bg1"/>
                </a:solidFill>
              </a:rPr>
              <a:t>объем </a:t>
            </a:r>
            <a:r>
              <a:rPr lang="ru-RU" sz="2000" b="1" spc="-1" dirty="0" smtClean="0">
                <a:solidFill>
                  <a:schemeClr val="bg1"/>
                </a:solidFill>
              </a:rPr>
              <a:t>средств -  </a:t>
            </a:r>
          </a:p>
          <a:p>
            <a:pPr algn="ctr">
              <a:lnSpc>
                <a:spcPct val="100000"/>
              </a:lnSpc>
            </a:pPr>
            <a:r>
              <a:rPr lang="ru-RU" sz="2000" b="1" spc="-1" dirty="0" smtClean="0">
                <a:solidFill>
                  <a:srgbClr val="FFFFFF"/>
                </a:solidFill>
              </a:rPr>
              <a:t>147,9 млн. рублей</a:t>
            </a:r>
            <a:endParaRPr lang="ru-RU" sz="2000" spc="-1" dirty="0">
              <a:solidFill>
                <a:srgbClr val="000000"/>
              </a:solidFill>
            </a:endParaRPr>
          </a:p>
        </p:txBody>
      </p:sp>
      <p:sp>
        <p:nvSpPr>
          <p:cNvPr id="34" name="Прямоугольник 20"/>
          <p:cNvSpPr/>
          <p:nvPr/>
        </p:nvSpPr>
        <p:spPr>
          <a:xfrm>
            <a:off x="3734360" y="2275512"/>
            <a:ext cx="1818017" cy="42235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2022 г.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Стрелка вправо 28"/>
          <p:cNvSpPr/>
          <p:nvPr/>
        </p:nvSpPr>
        <p:spPr>
          <a:xfrm flipV="1">
            <a:off x="5717426" y="2401288"/>
            <a:ext cx="582031" cy="2150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36" name="Прямоугольник 20"/>
          <p:cNvSpPr/>
          <p:nvPr/>
        </p:nvSpPr>
        <p:spPr>
          <a:xfrm>
            <a:off x="3734360" y="3077543"/>
            <a:ext cx="1805557" cy="42235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2024- 2026 г. </a:t>
            </a:r>
            <a:r>
              <a:rPr lang="ru-RU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г.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Блок-схема: процесс 23"/>
          <p:cNvSpPr/>
          <p:nvPr/>
        </p:nvSpPr>
        <p:spPr>
          <a:xfrm>
            <a:off x="6456218" y="2284391"/>
            <a:ext cx="5234607" cy="427382"/>
          </a:xfrm>
          <a:prstGeom prst="flowChartProcess">
            <a:avLst/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6 </a:t>
            </a:r>
            <a:r>
              <a:rPr lang="ru-RU" sz="18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школ, в том числе школа-интернат № 26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Блок-схема: процесс 23"/>
          <p:cNvSpPr/>
          <p:nvPr/>
        </p:nvSpPr>
        <p:spPr>
          <a:xfrm>
            <a:off x="6456218" y="3128962"/>
            <a:ext cx="5234607" cy="427382"/>
          </a:xfrm>
          <a:prstGeom prst="flowChartProcess">
            <a:avLst/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106</a:t>
            </a:r>
            <a:r>
              <a:rPr lang="ru-RU" sz="18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 школ, в том числе 9 коррекционных школ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object 41"/>
          <p:cNvPicPr/>
          <p:nvPr/>
        </p:nvPicPr>
        <p:blipFill>
          <a:blip r:embed="rId6"/>
          <a:stretch/>
        </p:blipFill>
        <p:spPr>
          <a:xfrm>
            <a:off x="609600" y="3738138"/>
            <a:ext cx="10969080" cy="375840"/>
          </a:xfrm>
          <a:prstGeom prst="rect">
            <a:avLst/>
          </a:prstGeom>
          <a:ln w="0">
            <a:noFill/>
          </a:ln>
        </p:spPr>
      </p:pic>
      <p:sp>
        <p:nvSpPr>
          <p:cNvPr id="48" name="Блок-схема: дисплей 27"/>
          <p:cNvSpPr/>
          <p:nvPr/>
        </p:nvSpPr>
        <p:spPr>
          <a:xfrm rot="10800000">
            <a:off x="587183" y="2161671"/>
            <a:ext cx="3015963" cy="1413354"/>
          </a:xfrm>
          <a:prstGeom prst="flowChartDisplay">
            <a:avLst/>
          </a:prstGeom>
          <a:solidFill>
            <a:schemeClr val="accent5">
              <a:lumMod val="75000"/>
            </a:schemeClr>
          </a:solidFill>
          <a:ln>
            <a:solidFill>
              <a:srgbClr val="4F81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Стрелка вправо 28"/>
          <p:cNvSpPr/>
          <p:nvPr/>
        </p:nvSpPr>
        <p:spPr>
          <a:xfrm flipV="1">
            <a:off x="5717426" y="3182580"/>
            <a:ext cx="582031" cy="2150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037" y="2339614"/>
            <a:ext cx="3081813" cy="1042506"/>
          </a:xfrm>
          <a:prstGeom prst="rect">
            <a:avLst/>
          </a:prstGeom>
        </p:spPr>
      </p:pic>
      <p:sp>
        <p:nvSpPr>
          <p:cNvPr id="51" name="Стрелка вправо 28"/>
          <p:cNvSpPr/>
          <p:nvPr/>
        </p:nvSpPr>
        <p:spPr>
          <a:xfrm>
            <a:off x="2659653" y="5331614"/>
            <a:ext cx="1705644" cy="13794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52" name="Стрелка вправо 28"/>
          <p:cNvSpPr/>
          <p:nvPr/>
        </p:nvSpPr>
        <p:spPr>
          <a:xfrm>
            <a:off x="2638112" y="5797326"/>
            <a:ext cx="1705644" cy="13794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53" name="Стрелка вправо 28"/>
          <p:cNvSpPr/>
          <p:nvPr/>
        </p:nvSpPr>
        <p:spPr>
          <a:xfrm>
            <a:off x="2644561" y="6237254"/>
            <a:ext cx="1705644" cy="13794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>
            <a:solidFill>
              <a:srgbClr val="3A5F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FFFFFF"/>
              </a:solidFill>
              <a:latin typeface="Arial"/>
              <a:ea typeface="DejaVu Sans"/>
            </a:endParaRPr>
          </a:p>
        </p:txBody>
      </p:sp>
      <p:pic>
        <p:nvPicPr>
          <p:cNvPr id="37" name="object 11"/>
          <p:cNvPicPr/>
          <p:nvPr/>
        </p:nvPicPr>
        <p:blipFill>
          <a:blip r:embed="rId8"/>
          <a:stretch/>
        </p:blipFill>
        <p:spPr>
          <a:xfrm>
            <a:off x="1" y="4071322"/>
            <a:ext cx="11860822" cy="507144"/>
          </a:xfrm>
          <a:prstGeom prst="rect">
            <a:avLst/>
          </a:prstGeom>
          <a:ln w="0">
            <a:noFill/>
          </a:ln>
        </p:spPr>
      </p:pic>
      <p:sp>
        <p:nvSpPr>
          <p:cNvPr id="2" name="Прямоугольник 1"/>
          <p:cNvSpPr/>
          <p:nvPr/>
        </p:nvSpPr>
        <p:spPr>
          <a:xfrm rot="10800000" flipV="1">
            <a:off x="350783" y="4106935"/>
            <a:ext cx="86561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-1" dirty="0">
                <a:solidFill>
                  <a:srgbClr val="002060"/>
                </a:solidFill>
              </a:rPr>
              <a:t>Нацпроект «</a:t>
            </a:r>
            <a:r>
              <a:rPr lang="ru-RU" sz="2800" b="1" spc="-1" dirty="0" err="1">
                <a:solidFill>
                  <a:srgbClr val="002060"/>
                </a:solidFill>
              </a:rPr>
              <a:t>Доброшкола</a:t>
            </a:r>
            <a:r>
              <a:rPr lang="ru-RU" sz="2800" b="1" spc="-1" dirty="0">
                <a:solidFill>
                  <a:srgbClr val="002060"/>
                </a:solidFill>
              </a:rPr>
              <a:t>»</a:t>
            </a:r>
            <a:endParaRPr lang="ru-RU" sz="2800" dirty="0"/>
          </a:p>
        </p:txBody>
      </p:sp>
      <p:pic>
        <p:nvPicPr>
          <p:cNvPr id="39" name="Рисунок 16"/>
          <p:cNvPicPr/>
          <p:nvPr/>
        </p:nvPicPr>
        <p:blipFill>
          <a:blip r:embed="rId9"/>
          <a:stretch/>
        </p:blipFill>
        <p:spPr>
          <a:xfrm>
            <a:off x="10732090" y="3744669"/>
            <a:ext cx="1693180" cy="128313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object 2"/>
          <p:cNvGrpSpPr/>
          <p:nvPr/>
        </p:nvGrpSpPr>
        <p:grpSpPr>
          <a:xfrm>
            <a:off x="360" y="360"/>
            <a:ext cx="12191040" cy="6856920"/>
            <a:chOff x="360" y="360"/>
            <a:chExt cx="12191040" cy="6856920"/>
          </a:xfrm>
        </p:grpSpPr>
        <p:pic>
          <p:nvPicPr>
            <p:cNvPr id="167" name="object 3"/>
            <p:cNvPicPr/>
            <p:nvPr/>
          </p:nvPicPr>
          <p:blipFill>
            <a:blip r:embed="rId2"/>
            <a:stretch/>
          </p:blipFill>
          <p:spPr>
            <a:xfrm>
              <a:off x="360" y="360"/>
              <a:ext cx="12191040" cy="6856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8" name="object 4"/>
            <p:cNvPicPr/>
            <p:nvPr/>
          </p:nvPicPr>
          <p:blipFill>
            <a:blip r:embed="rId3"/>
            <a:stretch/>
          </p:blipFill>
          <p:spPr>
            <a:xfrm>
              <a:off x="360" y="168120"/>
              <a:ext cx="2613960" cy="29448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9" name="object 5"/>
            <p:cNvPicPr/>
            <p:nvPr/>
          </p:nvPicPr>
          <p:blipFill>
            <a:blip r:embed="rId4"/>
            <a:stretch/>
          </p:blipFill>
          <p:spPr>
            <a:xfrm>
              <a:off x="360" y="334080"/>
              <a:ext cx="2469240" cy="2494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0" name="object 6"/>
            <p:cNvPicPr/>
            <p:nvPr/>
          </p:nvPicPr>
          <p:blipFill>
            <a:blip r:embed="rId5"/>
            <a:stretch/>
          </p:blipFill>
          <p:spPr>
            <a:xfrm>
              <a:off x="9008640" y="360"/>
              <a:ext cx="3182760" cy="1774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71" name="object 7"/>
            <p:cNvSpPr/>
            <p:nvPr/>
          </p:nvSpPr>
          <p:spPr>
            <a:xfrm>
              <a:off x="7387560" y="5389560"/>
              <a:ext cx="3774960" cy="822240"/>
            </a:xfrm>
            <a:custGeom>
              <a:avLst/>
              <a:gdLst>
                <a:gd name="textAreaLeft" fmla="*/ 0 w 3774960"/>
                <a:gd name="textAreaRight" fmla="*/ 3775680 w 3774960"/>
                <a:gd name="textAreaTop" fmla="*/ 0 h 822240"/>
                <a:gd name="textAreaBottom" fmla="*/ 822960 h 822240"/>
              </a:gdLst>
              <a:ahLst/>
              <a:cxnLst/>
              <a:rect l="textAreaLeft" t="textAreaTop" r="textAreaRight" b="textAreaBottom"/>
              <a:pathLst>
                <a:path w="6388100" h="1068704">
                  <a:moveTo>
                    <a:pt x="6388100" y="0"/>
                  </a:moveTo>
                  <a:lnTo>
                    <a:pt x="0" y="0"/>
                  </a:lnTo>
                  <a:lnTo>
                    <a:pt x="0" y="1068438"/>
                  </a:lnTo>
                  <a:lnTo>
                    <a:pt x="6388100" y="1068438"/>
                  </a:lnTo>
                  <a:lnTo>
                    <a:pt x="6388100" y="0"/>
                  </a:lnTo>
                  <a:close/>
                </a:path>
              </a:pathLst>
            </a:custGeom>
            <a:solidFill>
              <a:srgbClr val="FFFFFF">
                <a:alpha val="83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840600" y="764640"/>
            <a:ext cx="9433080" cy="1156680"/>
          </a:xfrm>
          <a:prstGeom prst="rect">
            <a:avLst/>
          </a:prstGeom>
          <a:noFill/>
          <a:ln w="0">
            <a:noFill/>
          </a:ln>
        </p:spPr>
        <p:txBody>
          <a:bodyPr lIns="0" tIns="12240" rIns="0" bIns="0" anchor="t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800" b="1" strike="noStrike" spc="-1">
                <a:solidFill>
                  <a:srgbClr val="002060"/>
                </a:solidFill>
                <a:latin typeface="Arial"/>
                <a:ea typeface="DejaVu Sans"/>
              </a:rPr>
              <a:t>Региональные ресурсные центры </a:t>
            </a:r>
            <a:r>
              <a:rPr sz="2800"/>
              <a:t/>
            </a:r>
            <a:br>
              <a:rPr sz="2800"/>
            </a:b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object 14"/>
          <p:cNvSpPr/>
          <p:nvPr/>
        </p:nvSpPr>
        <p:spPr>
          <a:xfrm>
            <a:off x="840600" y="2086200"/>
            <a:ext cx="10738080" cy="673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>
              <a:lnSpc>
                <a:spcPct val="100000"/>
              </a:lnSpc>
            </a:pPr>
            <a:endParaRPr lang="ru-RU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730080">
              <a:lnSpc>
                <a:spcPct val="100000"/>
              </a:lnSpc>
              <a:spcBef>
                <a:spcPts val="26"/>
              </a:spcBef>
            </a:pPr>
            <a:endParaRPr lang="ru-RU" sz="2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object 5"/>
          <p:cNvSpPr/>
          <p:nvPr/>
        </p:nvSpPr>
        <p:spPr>
          <a:xfrm>
            <a:off x="81360" y="2878560"/>
            <a:ext cx="6878160" cy="2653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с расстройствами аутистического спектра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с нарушениями опорно-двигательного аппарата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с интеллектуальными нарушениями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с тяжёлыми нарушениями речи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с нарушениями слуха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с нарушениями зрения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с задержкой психического развития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5" name="object 17"/>
          <p:cNvPicPr/>
          <p:nvPr/>
        </p:nvPicPr>
        <p:blipFill>
          <a:blip r:embed="rId6"/>
          <a:stretch/>
        </p:blipFill>
        <p:spPr>
          <a:xfrm flipH="1">
            <a:off x="7009200" y="2086200"/>
            <a:ext cx="54360" cy="4410720"/>
          </a:xfrm>
          <a:prstGeom prst="rect">
            <a:avLst/>
          </a:prstGeom>
          <a:ln w="0">
            <a:noFill/>
          </a:ln>
        </p:spPr>
      </p:pic>
      <p:sp>
        <p:nvSpPr>
          <p:cNvPr id="176" name="Прямоугольник 26"/>
          <p:cNvSpPr/>
          <p:nvPr/>
        </p:nvSpPr>
        <p:spPr>
          <a:xfrm>
            <a:off x="764280" y="2171160"/>
            <a:ext cx="56797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по комплексному сопровождению </a:t>
            </a:r>
            <a:r>
              <a:rPr lang="ru-RU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детей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Прямоугольник 27"/>
          <p:cNvSpPr/>
          <p:nvPr/>
        </p:nvSpPr>
        <p:spPr>
          <a:xfrm>
            <a:off x="7176600" y="1901520"/>
            <a:ext cx="485604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предоставили </a:t>
            </a:r>
            <a:r>
              <a:rPr lang="ru-RU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коррекционно-развивающую и логопедическую </a:t>
            </a:r>
            <a:r>
              <a:rPr lang="ru-RU" sz="2400" b="1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помощь: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object 5"/>
          <p:cNvSpPr/>
          <p:nvPr/>
        </p:nvSpPr>
        <p:spPr>
          <a:xfrm>
            <a:off x="7353000" y="3102120"/>
            <a:ext cx="4438800" cy="151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1 полугодие 2023 – 260 чел.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2022 – 453 чел.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2021 – 465 чел.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2020 - 361 чел. 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Прямоугольник 29"/>
          <p:cNvSpPr/>
          <p:nvPr/>
        </p:nvSpPr>
        <p:spPr>
          <a:xfrm>
            <a:off x="7353000" y="4574520"/>
            <a:ext cx="44388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Calibri"/>
                <a:ea typeface="DejaVu Sans"/>
              </a:rPr>
              <a:t>провели </a:t>
            </a:r>
            <a:r>
              <a:rPr lang="ru-RU" sz="2400" b="1" strike="noStrike" spc="-1" dirty="0">
                <a:solidFill>
                  <a:srgbClr val="002060"/>
                </a:solidFill>
                <a:latin typeface="Calibri"/>
                <a:ea typeface="DejaVu Sans"/>
              </a:rPr>
              <a:t>консультации: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object 5"/>
          <p:cNvSpPr/>
          <p:nvPr/>
        </p:nvSpPr>
        <p:spPr>
          <a:xfrm>
            <a:off x="7408080" y="5036400"/>
            <a:ext cx="4438800" cy="151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1 полугодие 2023 – 797 ед.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2022 – 1449 ед. 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2021 – 1414 ед.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ru-RU" sz="2400" b="0" strike="noStrike" spc="-1">
                <a:solidFill>
                  <a:srgbClr val="002060"/>
                </a:solidFill>
                <a:latin typeface="Arial"/>
                <a:ea typeface="DejaVu Sans"/>
              </a:rPr>
              <a:t>2020 - 1231 ед. 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670</Words>
  <Application>Microsoft Office PowerPoint</Application>
  <PresentationFormat>Широкоэкранный</PresentationFormat>
  <Paragraphs>122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DejaVu Sans</vt:lpstr>
      <vt:lpstr>PT Astra Serif</vt:lpstr>
      <vt:lpstr>Symbol</vt:lpstr>
      <vt:lpstr>Tahoma</vt:lpstr>
      <vt:lpstr>Times New Roman</vt:lpstr>
      <vt:lpstr>Wingdings</vt:lpstr>
      <vt:lpstr>Office Theme</vt:lpstr>
      <vt:lpstr>Приоритетные направления развития образования обучающихся с ограниченными возможностями здоровья, с инвалидностью  </vt:lpstr>
      <vt:lpstr>Межведомственный комплексный план  по развитию инклюзивного общего  и дополнительного образования, детского отдыха на долгосрочный период (до 2030 года) на территории Ульяновской области   (утвержден Правительством Ульяновской области (от 28.03.2023 № 52-ПЛ), согласован с ВОРДИ) </vt:lpstr>
      <vt:lpstr>1. Совершенствование деятельности ППМС центров,  психолого-медико-педагогических комиссий  и психолого-педагогических консилиумов </vt:lpstr>
      <vt:lpstr>Презентация PowerPoint</vt:lpstr>
      <vt:lpstr>Презентация PowerPoint</vt:lpstr>
      <vt:lpstr>Презентация PowerPoint</vt:lpstr>
      <vt:lpstr>2. Обновление содержания и организации образовательного процесса </vt:lpstr>
      <vt:lpstr>Презентация PowerPoint</vt:lpstr>
      <vt:lpstr>Региональные ресурсные центры  </vt:lpstr>
      <vt:lpstr>Проект госпитальных школ «УчимЗнаем – Заботливая школа»</vt:lpstr>
      <vt:lpstr>Кадровое обеспечение образовательного процесса</vt:lpstr>
      <vt:lpstr>Межведомственный общественный проект  «Ментальное здоровье»</vt:lpstr>
      <vt:lpstr>Сетевое взаимодействие с НКО</vt:lpstr>
      <vt:lpstr>Психолого-педагогическая, методическая  и консультативная помощь родителям  (законным представителям) детей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</dc:creator>
  <dc:description/>
  <cp:lastModifiedBy>Пользователь Windows</cp:lastModifiedBy>
  <cp:revision>75</cp:revision>
  <cp:lastPrinted>2023-08-24T13:08:55Z</cp:lastPrinted>
  <dcterms:created xsi:type="dcterms:W3CDTF">2023-08-23T10:27:34Z</dcterms:created>
  <dcterms:modified xsi:type="dcterms:W3CDTF">2023-08-24T14:04:00Z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2023-08-23T00:00:00Z</vt:filetime>
  </property>
  <property fmtid="{D5CDD505-2E9C-101B-9397-08002B2CF9AE}" pid="5" name="PresentationFormat">
    <vt:lpwstr>Широкоэкранный</vt:lpwstr>
  </property>
  <property fmtid="{D5CDD505-2E9C-101B-9397-08002B2CF9AE}" pid="6" name="Slides">
    <vt:i4>14</vt:i4>
  </property>
</Properties>
</file>