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75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666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227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164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2543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09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4597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111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1501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28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652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270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724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786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843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165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148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396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06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9720552" cy="2971801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Применение нейропсихологических методов в обучении детей с  ОВЗ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808018"/>
          </a:xfrm>
        </p:spPr>
        <p:txBody>
          <a:bodyPr>
            <a:normAutofit fontScale="62500" lnSpcReduction="20000"/>
          </a:bodyPr>
          <a:lstStyle/>
          <a:p>
            <a:r>
              <a:rPr lang="ru-RU" sz="3800" b="1" dirty="0">
                <a:solidFill>
                  <a:srgbClr val="7030A0"/>
                </a:solidFill>
              </a:rPr>
              <a:t>Ст. преподаватель кафедры специального и профессионального образования, здорового и безопасного образа жизни </a:t>
            </a:r>
            <a:r>
              <a:rPr lang="ru-RU" sz="3800" b="1" dirty="0" err="1">
                <a:solidFill>
                  <a:srgbClr val="7030A0"/>
                </a:solidFill>
              </a:rPr>
              <a:t>Майсурадзе</a:t>
            </a:r>
            <a:r>
              <a:rPr lang="ru-RU" sz="3800" b="1" dirty="0">
                <a:solidFill>
                  <a:srgbClr val="7030A0"/>
                </a:solidFill>
              </a:rPr>
              <a:t> И.Ю.</a:t>
            </a:r>
          </a:p>
          <a:p>
            <a:r>
              <a:rPr lang="ru-RU" sz="3800" b="1" dirty="0">
                <a:solidFill>
                  <a:srgbClr val="7030A0"/>
                </a:solidFill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1021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149" y="443347"/>
            <a:ext cx="10364451" cy="137159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Ведущий метод нейропсихологической коррекционной работы — метод замещающего онтогенеза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12618" y="1925782"/>
            <a:ext cx="10764982" cy="3865417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7030A0"/>
                </a:solidFill>
              </a:rPr>
              <a:t>Благодаря базовому воздействию на сенсомоторный уровень, происходит активизация и развитие высших психических функций. Цели этого метода: становление единой организационной системы мозга, реализация полноценного развития личности ребенка.</a:t>
            </a:r>
          </a:p>
          <a:p>
            <a:r>
              <a:rPr lang="ru-RU" sz="2400" b="1" dirty="0">
                <a:solidFill>
                  <a:srgbClr val="7030A0"/>
                </a:solidFill>
              </a:rPr>
              <a:t> С точки зрения нейропсихологии, основная стратегия развивающего обучения (а при необходимости и коррекционно-развивающего обучения) заключается в «выращивании» слабого звена при опоре на сильные звенья в процессе специально организованной совместной деятельности обучаемого и обучающего</a:t>
            </a:r>
          </a:p>
        </p:txBody>
      </p:sp>
    </p:spTree>
    <p:extLst>
      <p:ext uri="{BB962C8B-B14F-4D97-AF65-F5344CB8AC3E}">
        <p14:creationId xmlns:p14="http://schemas.microsoft.com/office/powerpoint/2010/main" val="3728727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4209"/>
          </a:xfrm>
        </p:spPr>
        <p:txBody>
          <a:bodyPr>
            <a:normAutofit fontScale="90000"/>
          </a:bodyPr>
          <a:lstStyle/>
          <a:p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5" y="1025235"/>
            <a:ext cx="10363826" cy="5999019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При обучении детей тем или иным </a:t>
            </a:r>
            <a:r>
              <a:rPr lang="ru-RU" sz="3600" b="1" dirty="0" err="1" smtClean="0">
                <a:solidFill>
                  <a:srgbClr val="7030A0"/>
                </a:solidFill>
              </a:rPr>
              <a:t>ЗУН</a:t>
            </a:r>
            <a:r>
              <a:rPr lang="ru-RU" sz="2800" b="1" dirty="0" err="1" smtClean="0">
                <a:solidFill>
                  <a:srgbClr val="7030A0"/>
                </a:solidFill>
              </a:rPr>
              <a:t>ам</a:t>
            </a:r>
            <a:r>
              <a:rPr lang="ru-RU" sz="3600" b="1" dirty="0" smtClean="0">
                <a:solidFill>
                  <a:srgbClr val="7030A0"/>
                </a:solidFill>
              </a:rPr>
              <a:t> педагогу важно принимать во внимание все необходимые для этого компоненты ВПФ, их готовность к формированию новых </a:t>
            </a:r>
            <a:r>
              <a:rPr lang="ru-RU" sz="3600" b="1" dirty="0">
                <a:solidFill>
                  <a:srgbClr val="7030A0"/>
                </a:solidFill>
              </a:rPr>
              <a:t>умений. Особенно важно учитывать это при разработке технологий формирования базовых для обучения функций (чтения, письма, </a:t>
            </a:r>
            <a:r>
              <a:rPr lang="ru-RU" sz="3600" b="1" dirty="0" smtClean="0">
                <a:solidFill>
                  <a:srgbClr val="7030A0"/>
                </a:solidFill>
              </a:rPr>
              <a:t>счета</a:t>
            </a:r>
            <a:r>
              <a:rPr lang="ru-RU" sz="3600" b="1" dirty="0">
                <a:solidFill>
                  <a:srgbClr val="7030A0"/>
                </a:solidFill>
              </a:rPr>
              <a:t>). </a:t>
            </a:r>
            <a:endParaRPr lang="ru-RU" sz="3600" dirty="0">
              <a:solidFill>
                <a:srgbClr val="7030A0"/>
              </a:solidFill>
            </a:endParaRPr>
          </a:p>
          <a:p>
            <a:endParaRPr lang="ru-RU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937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2109" y="678872"/>
            <a:ext cx="10336117" cy="24938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Примеры трудностей ребенка и упражнений на их устранение</a:t>
            </a:r>
            <a:r>
              <a:rPr lang="ru-RU" b="1" dirty="0"/>
              <a:t>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01782" y="1136073"/>
            <a:ext cx="10875818" cy="5721927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b="1" dirty="0">
                <a:solidFill>
                  <a:srgbClr val="002060"/>
                </a:solidFill>
              </a:rPr>
              <a:t>Если ребенок испытывает трудности в ориентировке в пространстве и времени, справиться с этим помогут графические диктанты, копирование узоров, работа с графиками и таблицами, работа с маршрутами, копирование точек, зеркальное рисование и другие</a:t>
            </a:r>
            <a:r>
              <a:rPr lang="ru-RU" b="1" dirty="0">
                <a:solidFill>
                  <a:srgbClr val="7030A0"/>
                </a:solidFill>
              </a:rPr>
              <a:t>.</a:t>
            </a:r>
          </a:p>
          <a:p>
            <a:pPr lvl="0"/>
            <a:r>
              <a:rPr lang="ru-RU" b="1" dirty="0">
                <a:solidFill>
                  <a:srgbClr val="7030A0"/>
                </a:solidFill>
              </a:rPr>
              <a:t>Если у ребенка проблемы с памятью, с трудом заучиваются стихи, полезно будет чтение стихов под хлопки, игра «снежный ком» и т. п.</a:t>
            </a:r>
          </a:p>
          <a:p>
            <a:pPr lvl="0"/>
            <a:r>
              <a:rPr lang="ru-RU" b="1" dirty="0">
                <a:solidFill>
                  <a:srgbClr val="7030A0"/>
                </a:solidFill>
              </a:rPr>
              <a:t>Не может пересказать текст, не понимает смысла рассказов, с трудом выводит главную суть произведения? Помогут такие упражнения и игры как «Объясни инопланетянам», классификации слов от общего к частному, чтение под стук, игра «Окошко», нахождение между словами общего и различного и т. п. 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Если ребенок очень долго включается в работу, помогут: игра «</a:t>
            </a:r>
            <a:r>
              <a:rPr lang="ru-RU" b="1" dirty="0" err="1" smtClean="0">
                <a:solidFill>
                  <a:srgbClr val="002060"/>
                </a:solidFill>
              </a:rPr>
              <a:t>Дутибол</a:t>
            </a:r>
            <a:r>
              <a:rPr lang="ru-RU" b="1" dirty="0" smtClean="0">
                <a:solidFill>
                  <a:srgbClr val="002060"/>
                </a:solidFill>
              </a:rPr>
              <a:t>», задания на скорость, игры с элементами соревнования </a:t>
            </a:r>
            <a:r>
              <a:rPr lang="ru-RU" b="1" dirty="0">
                <a:solidFill>
                  <a:srgbClr val="002060"/>
                </a:solidFill>
              </a:rPr>
              <a:t>и т. п. </a:t>
            </a: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Если у ребенка плохая концентрация внимания, отлично подойдут корректурные пробы, рисование дорожек двумя руками, графические диктанты, зеркальное рисование и т. п. С быстрой утомляемостью ребенка справятся такие упражнения как поднятие воображаемой штанги, упражнение «Шкала тональностей», игра «</a:t>
            </a:r>
            <a:r>
              <a:rPr lang="ru-RU" b="1" dirty="0" err="1">
                <a:solidFill>
                  <a:srgbClr val="002060"/>
                </a:solidFill>
              </a:rPr>
              <a:t>Дутибол</a:t>
            </a:r>
            <a:r>
              <a:rPr lang="ru-RU" b="1" dirty="0">
                <a:solidFill>
                  <a:srgbClr val="002060"/>
                </a:solidFill>
              </a:rPr>
              <a:t>» и т. </a:t>
            </a:r>
            <a:r>
              <a:rPr lang="ru-RU" b="1" dirty="0">
                <a:solidFill>
                  <a:srgbClr val="7030A0"/>
                </a:solidFill>
              </a:rPr>
              <a:t>п. </a:t>
            </a:r>
          </a:p>
          <a:p>
            <a:pPr lvl="0"/>
            <a:r>
              <a:rPr lang="ru-RU" b="1" dirty="0">
                <a:solidFill>
                  <a:srgbClr val="7030A0"/>
                </a:solidFill>
              </a:rPr>
              <a:t>Медлительность малыша устранят упражнения: «Прыжки по квадратам», «Нос-пол-потолок», игра «Цветные карточки», игры на скорость, дополнение слогов до слов на скорость, игра руками на столе «Кошки-мышки» и т. п.</a:t>
            </a:r>
          </a:p>
          <a:p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660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124692"/>
            <a:ext cx="10364451" cy="9698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01782" y="457200"/>
            <a:ext cx="11374582" cy="6220691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b="1" dirty="0">
                <a:solidFill>
                  <a:srgbClr val="7030A0"/>
                </a:solidFill>
              </a:rPr>
              <a:t>Если у ребенка чрезмерная импульсивность, помогут копирование узоров, упражнение «Нос-пол-потолок», зеркальное рисование, графические диктанты и т. п. </a:t>
            </a:r>
            <a:endParaRPr lang="ru-RU" dirty="0">
              <a:solidFill>
                <a:srgbClr val="7030A0"/>
              </a:solidFill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Если у ребенка проблемы с воображением, отлично подойдут: дорисовка элементов так, чтобы получились целые различные объекты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smtClean="0">
                <a:solidFill>
                  <a:srgbClr val="002060"/>
                </a:solidFill>
              </a:rPr>
              <a:t>придумывание историй </a:t>
            </a:r>
            <a:r>
              <a:rPr lang="ru-RU" b="1" dirty="0">
                <a:solidFill>
                  <a:srgbClr val="002060"/>
                </a:solidFill>
              </a:rPr>
              <a:t>по карточкам и другие</a:t>
            </a:r>
            <a:r>
              <a:rPr lang="ru-RU" b="1" dirty="0">
                <a:solidFill>
                  <a:srgbClr val="7030A0"/>
                </a:solidFill>
              </a:rPr>
              <a:t>.</a:t>
            </a:r>
            <a:endParaRPr lang="ru-RU" dirty="0">
              <a:solidFill>
                <a:srgbClr val="7030A0"/>
              </a:solidFill>
            </a:endParaRPr>
          </a:p>
          <a:p>
            <a:pPr lvl="0"/>
            <a:r>
              <a:rPr lang="ru-RU" b="1" dirty="0">
                <a:solidFill>
                  <a:srgbClr val="7030A0"/>
                </a:solidFill>
              </a:rPr>
              <a:t>Ребенок слушает, но «не слышит» инструкцию, тогда пусть читает стихи под хлопки, рисует графические диктанты, рисует по словесной инструкции взрослого, читает с ответами на вопросы и т. п. </a:t>
            </a:r>
            <a:endParaRPr lang="ru-RU" dirty="0">
              <a:solidFill>
                <a:srgbClr val="7030A0"/>
              </a:solidFill>
            </a:endParaRP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Если ребенок не умеет логически мыслить, подойдут упражнения: «Объясни инопланетянам</a:t>
            </a:r>
            <a:r>
              <a:rPr lang="ru-RU" b="1" dirty="0" smtClean="0">
                <a:solidFill>
                  <a:srgbClr val="002060"/>
                </a:solidFill>
              </a:rPr>
              <a:t>», </a:t>
            </a:r>
            <a:r>
              <a:rPr lang="ru-RU" b="1" dirty="0">
                <a:solidFill>
                  <a:srgbClr val="002060"/>
                </a:solidFill>
              </a:rPr>
              <a:t>4 лишний, задачки/загадки с подвохом, нахождение общего и различного между предметами, составление рассказа по опорным словам и другие</a:t>
            </a:r>
            <a:r>
              <a:rPr lang="ru-RU" b="1" dirty="0">
                <a:solidFill>
                  <a:srgbClr val="7030A0"/>
                </a:solidFill>
              </a:rPr>
              <a:t>.</a:t>
            </a:r>
            <a:endParaRPr lang="ru-RU" dirty="0">
              <a:solidFill>
                <a:srgbClr val="7030A0"/>
              </a:solidFill>
            </a:endParaRPr>
          </a:p>
          <a:p>
            <a:pPr lvl="0"/>
            <a:r>
              <a:rPr lang="ru-RU" b="1" dirty="0">
                <a:solidFill>
                  <a:srgbClr val="7030A0"/>
                </a:solidFill>
              </a:rPr>
              <a:t>Если у ребенка </a:t>
            </a:r>
            <a:r>
              <a:rPr lang="ru-RU" b="1" dirty="0" err="1">
                <a:solidFill>
                  <a:srgbClr val="7030A0"/>
                </a:solidFill>
              </a:rPr>
              <a:t>гипо</a:t>
            </a:r>
            <a:r>
              <a:rPr lang="ru-RU" b="1" dirty="0">
                <a:solidFill>
                  <a:srgbClr val="7030A0"/>
                </a:solidFill>
              </a:rPr>
              <a:t>-/</a:t>
            </a:r>
            <a:r>
              <a:rPr lang="ru-RU" b="1" dirty="0" err="1">
                <a:solidFill>
                  <a:srgbClr val="7030A0"/>
                </a:solidFill>
              </a:rPr>
              <a:t>гипертонус</a:t>
            </a:r>
            <a:r>
              <a:rPr lang="ru-RU" b="1" dirty="0">
                <a:solidFill>
                  <a:srgbClr val="7030A0"/>
                </a:solidFill>
              </a:rPr>
              <a:t> в руке, подойдет копирование узоров, рисование с закрытыми газами, рисование двумя руками, игра «Шкала тональностей» и другие</a:t>
            </a:r>
            <a:r>
              <a:rPr lang="ru-RU" b="1" dirty="0" smtClean="0">
                <a:solidFill>
                  <a:srgbClr val="7030A0"/>
                </a:solidFill>
              </a:rPr>
              <a:t>.</a:t>
            </a:r>
          </a:p>
          <a:p>
            <a:pPr lvl="0"/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>
                <a:solidFill>
                  <a:srgbClr val="7030A0"/>
                </a:solidFill>
              </a:rPr>
              <a:t>С бедностью словарного запаса справиться помогут ассоциативные цепочки, угадывание предмета по признакам, 4 лишний и т. п.</a:t>
            </a:r>
            <a:endParaRPr lang="ru-RU" dirty="0">
              <a:solidFill>
                <a:srgbClr val="7030A0"/>
              </a:solidFill>
            </a:endParaRPr>
          </a:p>
          <a:p>
            <a:pPr lvl="0"/>
            <a:r>
              <a:rPr lang="ru-RU" b="1" dirty="0">
                <a:solidFill>
                  <a:srgbClr val="7030A0"/>
                </a:solidFill>
              </a:rPr>
              <a:t>При плохой слухоречевой памяти отлично подойдут следующие упражнения: чтение под стук, запоминание фразы с постепенным ее усложнением и другие. </a:t>
            </a:r>
            <a:endParaRPr lang="ru-RU" dirty="0">
              <a:solidFill>
                <a:srgbClr val="7030A0"/>
              </a:solidFill>
            </a:endParaRPr>
          </a:p>
          <a:p>
            <a:pPr lvl="0"/>
            <a:r>
              <a:rPr lang="ru-RU" b="1" dirty="0">
                <a:solidFill>
                  <a:srgbClr val="7030A0"/>
                </a:solidFill>
              </a:rPr>
              <a:t>Улучшить зрительную память помогут запоминание фигур и дальнейшее их рисование, запоминание фигур и изображений в них, вставлять в текст недостающие слова после его полного прочтения, запоминание изображений на карточках и т. </a:t>
            </a:r>
            <a:r>
              <a:rPr lang="ru-RU" b="1" dirty="0" smtClean="0">
                <a:solidFill>
                  <a:srgbClr val="7030A0"/>
                </a:solidFill>
              </a:rPr>
              <a:t>п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040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-160232"/>
            <a:ext cx="10364451" cy="1462559"/>
          </a:xfrm>
        </p:spPr>
        <p:txBody>
          <a:bodyPr/>
          <a:lstStyle/>
          <a:p>
            <a:r>
              <a:rPr lang="ru-RU" sz="3200" u="sng" dirty="0" smtClean="0">
                <a:solidFill>
                  <a:srgbClr val="C00000"/>
                </a:solidFill>
              </a:rPr>
              <a:t>индивидуально-ориентированный</a:t>
            </a:r>
            <a:r>
              <a:rPr lang="ru-RU" sz="2000" u="sng" dirty="0" smtClean="0">
                <a:solidFill>
                  <a:srgbClr val="C00000"/>
                </a:solidFill>
              </a:rPr>
              <a:t> </a:t>
            </a:r>
            <a:r>
              <a:rPr lang="ru-RU" sz="3200" u="sng" dirty="0" smtClean="0">
                <a:solidFill>
                  <a:srgbClr val="C00000"/>
                </a:solidFill>
              </a:rPr>
              <a:t>Подход</a:t>
            </a:r>
            <a:r>
              <a:rPr lang="ru-RU" sz="3200" dirty="0">
                <a:solidFill>
                  <a:srgbClr val="C00000"/>
                </a:solidFill>
              </a:rPr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413164"/>
            <a:ext cx="10363826" cy="473825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u="sng" dirty="0" smtClean="0">
                <a:solidFill>
                  <a:srgbClr val="7030A0"/>
                </a:solidFill>
              </a:rPr>
              <a:t>Кроме того, необходимо применять индивидуально-ориентированный подход</a:t>
            </a:r>
            <a:r>
              <a:rPr lang="ru-RU" b="1" dirty="0" smtClean="0">
                <a:solidFill>
                  <a:srgbClr val="7030A0"/>
                </a:solidFill>
              </a:rPr>
              <a:t> к развивающему обучению, который может быть реализован при взаимодействии </a:t>
            </a:r>
            <a:r>
              <a:rPr lang="ru-RU" b="1" i="1" dirty="0" smtClean="0">
                <a:solidFill>
                  <a:srgbClr val="7030A0"/>
                </a:solidFill>
              </a:rPr>
              <a:t>педагога и специалистов (в первую очередь психолога)</a:t>
            </a:r>
            <a:r>
              <a:rPr lang="ru-RU" b="1" dirty="0" smtClean="0">
                <a:solidFill>
                  <a:srgbClr val="7030A0"/>
                </a:solidFill>
              </a:rPr>
              <a:t>, владеющими нейропсихологическими методами диагностики состояния высших психических функций и их развития и коррекции обучении.</a:t>
            </a:r>
          </a:p>
          <a:p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b="1" dirty="0">
                <a:solidFill>
                  <a:srgbClr val="7030A0"/>
                </a:solidFill>
              </a:rPr>
              <a:t>важно определение сложности заданий, адекватных возможностям ребенка. Слишком легкие и слишком сложные задания одинаково бесполезны. Оптимально, если ребенок делает задания без ошибок, но трудясь, прикладывая усилия</a:t>
            </a:r>
          </a:p>
          <a:p>
            <a:r>
              <a:rPr lang="ru-RU" b="1" dirty="0">
                <a:solidFill>
                  <a:srgbClr val="7030A0"/>
                </a:solidFill>
              </a:rPr>
              <a:t>При индивидуально-ориентированном подходе выполнение заданий на уроке строится интерактивно – учитель приходит на помощь в случае затруднения ребенка и меняет подсказку качественно в зависимости от выдвинутых вместе с психологом гипотез о механизмах трудностей ребенка. </a:t>
            </a:r>
          </a:p>
          <a:p>
            <a:pPr marL="0" indent="0" algn="just">
              <a:buNone/>
            </a:pP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277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96984"/>
            <a:ext cx="10364451" cy="789707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особенности процесса обучения с применением приемов нейропсихологии 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07818" y="1302327"/>
            <a:ext cx="11790218" cy="5250874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ru-RU" sz="1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СЕНСОРНАЯ интеграция </a:t>
            </a:r>
            <a: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  в включении во время урока различного вида восприятия: аудиального, кинестетического, </a:t>
            </a:r>
            <a:r>
              <a:rPr lang="ru-RU" sz="1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визуального</a:t>
            </a:r>
            <a: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0">
              <a:lnSpc>
                <a:spcPct val="150000"/>
              </a:lnSpc>
            </a:pPr>
            <a: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Максимально насыщенная сенсорная среда! При изучении букв мы их лепим, стихи заучиваем под ритм с движением, на музыке и поем, и подключаем пальчиковые упражнения, </a:t>
            </a:r>
            <a:r>
              <a:rPr lang="ru-RU" sz="1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уроках математики решаем примеры под звуки классической </a:t>
            </a:r>
            <a:r>
              <a:rPr lang="ru-RU" sz="1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музыки</a:t>
            </a:r>
            <a: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0">
              <a:lnSpc>
                <a:spcPct val="150000"/>
              </a:lnSpc>
            </a:pPr>
            <a: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Чередования во время урока учебной позы (сидя / стоя), использование специальной конторки, за которой ребенок 5-10 минут может в течение урока поработать </a:t>
            </a:r>
            <a:r>
              <a:rPr lang="ru-RU" sz="1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стоя</a:t>
            </a:r>
            <a: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0">
              <a:lnSpc>
                <a:spcPct val="150000"/>
              </a:lnSpc>
            </a:pPr>
            <a: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мотивационной системе обучения уделено особое </a:t>
            </a:r>
            <a:r>
              <a:rPr lang="ru-RU" sz="1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внимание,</a:t>
            </a:r>
            <a:endParaRPr lang="ru-RU" sz="1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ru-RU" sz="1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утренняя </a:t>
            </a:r>
            <a:r>
              <a:rPr lang="ru-RU" sz="1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нейрозарядка</a:t>
            </a:r>
            <a: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– комплекс активизирующих упражнений А.В. Семенович – проводится ежедневно 10-15 минут, с целью мобилизации ресурсов мозга, пробуждения ребенка после </a:t>
            </a:r>
            <a:r>
              <a:rPr lang="ru-RU" sz="1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сна,, </a:t>
            </a:r>
            <a:endParaRPr lang="ru-RU" sz="1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ru-RU" sz="1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ПСИХОлогически</a:t>
            </a:r>
            <a:r>
              <a:rPr lang="ru-RU" sz="1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комфортный микроклимат </a:t>
            </a:r>
            <a:r>
              <a:rPr lang="ru-RU" sz="1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коллективе,</a:t>
            </a:r>
            <a:endParaRPr lang="ru-RU" sz="1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50000"/>
              </a:lnSpc>
            </a:pPr>
            <a:endParaRPr lang="ru-RU" sz="1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772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913775" y="401782"/>
            <a:ext cx="10364451" cy="21673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81891" y="401782"/>
            <a:ext cx="10695710" cy="6179128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ru-RU" b="1" dirty="0" smtClean="0">
                <a:solidFill>
                  <a:srgbClr val="7030A0"/>
                </a:solidFill>
              </a:rPr>
              <a:t>длительность </a:t>
            </a:r>
            <a:r>
              <a:rPr lang="ru-RU" b="1" dirty="0">
                <a:solidFill>
                  <a:srgbClr val="7030A0"/>
                </a:solidFill>
              </a:rPr>
              <a:t>уроков 35 минут</a:t>
            </a:r>
            <a:r>
              <a:rPr lang="ru-RU" dirty="0">
                <a:solidFill>
                  <a:srgbClr val="7030A0"/>
                </a:solidFill>
              </a:rPr>
              <a:t>,</a:t>
            </a:r>
          </a:p>
          <a:p>
            <a:pPr lvl="0">
              <a:lnSpc>
                <a:spcPct val="150000"/>
              </a:lnSpc>
            </a:pP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b="1" dirty="0">
                <a:solidFill>
                  <a:srgbClr val="7030A0"/>
                </a:solidFill>
              </a:rPr>
              <a:t>также на уроках используются специальные  </a:t>
            </a:r>
            <a:r>
              <a:rPr lang="ru-RU" b="1" dirty="0" err="1">
                <a:solidFill>
                  <a:srgbClr val="7030A0"/>
                </a:solidFill>
              </a:rPr>
              <a:t>нейроупражнения</a:t>
            </a:r>
            <a:r>
              <a:rPr lang="ru-RU" b="1" dirty="0">
                <a:solidFill>
                  <a:srgbClr val="7030A0"/>
                </a:solidFill>
              </a:rPr>
              <a:t>, </a:t>
            </a:r>
            <a:r>
              <a:rPr lang="ru-RU" b="1" dirty="0" err="1">
                <a:solidFill>
                  <a:srgbClr val="7030A0"/>
                </a:solidFill>
              </a:rPr>
              <a:t>нейроразминки</a:t>
            </a:r>
            <a:r>
              <a:rPr lang="ru-RU" b="1" dirty="0">
                <a:solidFill>
                  <a:srgbClr val="7030A0"/>
                </a:solidFill>
              </a:rPr>
              <a:t>, улучшаем внимание, память, моторику, самоконтроль и </a:t>
            </a:r>
            <a:r>
              <a:rPr lang="ru-RU" b="1" dirty="0" err="1" smtClean="0">
                <a:solidFill>
                  <a:srgbClr val="7030A0"/>
                </a:solidFill>
              </a:rPr>
              <a:t>саморегуляцию</a:t>
            </a:r>
            <a:r>
              <a:rPr lang="ru-RU" dirty="0">
                <a:solidFill>
                  <a:srgbClr val="7030A0"/>
                </a:solidFill>
              </a:rPr>
              <a:t>,</a:t>
            </a:r>
          </a:p>
          <a:p>
            <a:pPr lvl="0">
              <a:lnSpc>
                <a:spcPct val="150000"/>
              </a:lnSpc>
            </a:pPr>
            <a:r>
              <a:rPr lang="ru-RU" b="1" dirty="0">
                <a:solidFill>
                  <a:srgbClr val="7030A0"/>
                </a:solidFill>
              </a:rPr>
              <a:t>В начале урока 5 минут уделяется на включение детей в работу с помощью специальных упражнений (дыхательные, глазодвигательные упражнения, рисование двумя руками и </a:t>
            </a:r>
            <a:r>
              <a:rPr lang="ru-RU" b="1" dirty="0" err="1">
                <a:solidFill>
                  <a:srgbClr val="7030A0"/>
                </a:solidFill>
              </a:rPr>
              <a:t>др</a:t>
            </a:r>
            <a:r>
              <a:rPr lang="ru-RU" b="1" dirty="0">
                <a:solidFill>
                  <a:srgbClr val="7030A0"/>
                </a:solidFill>
              </a:rPr>
              <a:t>), далее 25 минут- работа по основной учебной </a:t>
            </a:r>
            <a:r>
              <a:rPr lang="ru-RU" b="1" dirty="0" smtClean="0">
                <a:solidFill>
                  <a:srgbClr val="7030A0"/>
                </a:solidFill>
              </a:rPr>
              <a:t>программе, </a:t>
            </a:r>
            <a:endParaRPr lang="ru-RU" dirty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ru-RU" b="1" dirty="0">
                <a:solidFill>
                  <a:srgbClr val="7030A0"/>
                </a:solidFill>
              </a:rPr>
              <a:t>5 минут отводится на закрепление пройденного материала, дописывания. Такой подход позволяет выдержать ребенку темп урока, не переутомиться и </a:t>
            </a:r>
            <a:r>
              <a:rPr lang="ru-RU" b="1" dirty="0" smtClean="0">
                <a:solidFill>
                  <a:srgbClr val="7030A0"/>
                </a:solidFill>
              </a:rPr>
              <a:t>усвоить МАТЕРИАЛ.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49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498765"/>
            <a:ext cx="10364451" cy="114992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Нейропсихологическая</a:t>
            </a:r>
            <a:r>
              <a:rPr lang="ru-RU" dirty="0">
                <a:solidFill>
                  <a:srgbClr val="C00000"/>
                </a:solidFill>
              </a:rPr>
              <a:t> </a:t>
            </a:r>
            <a:r>
              <a:rPr lang="ru-RU" u="sng" dirty="0">
                <a:solidFill>
                  <a:srgbClr val="C00000"/>
                </a:solidFill>
              </a:rPr>
              <a:t>коррекция предполагает включение различных видов упражнений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54183" y="1648691"/>
            <a:ext cx="11194472" cy="4142509"/>
          </a:xfrm>
        </p:spPr>
        <p:txBody>
          <a:bodyPr>
            <a:noAutofit/>
          </a:bodyPr>
          <a:lstStyle/>
          <a:p>
            <a:pPr lvl="0"/>
            <a:r>
              <a:rPr lang="ru-RU" sz="1800" b="1" dirty="0" err="1">
                <a:solidFill>
                  <a:srgbClr val="7030A0"/>
                </a:solidFill>
              </a:rPr>
              <a:t>Кинезиологические</a:t>
            </a:r>
            <a:r>
              <a:rPr lang="ru-RU" sz="1800" b="1" dirty="0">
                <a:solidFill>
                  <a:srgbClr val="7030A0"/>
                </a:solidFill>
              </a:rPr>
              <a:t> упражнения.</a:t>
            </a:r>
            <a:endParaRPr lang="ru-RU" sz="1800" dirty="0">
              <a:solidFill>
                <a:srgbClr val="7030A0"/>
              </a:solidFill>
            </a:endParaRPr>
          </a:p>
          <a:p>
            <a:pPr lvl="0"/>
            <a:r>
              <a:rPr lang="ru-RU" sz="1800" b="1" dirty="0">
                <a:solidFill>
                  <a:srgbClr val="7030A0"/>
                </a:solidFill>
              </a:rPr>
              <a:t>Глазодвигательные упражнения.</a:t>
            </a:r>
            <a:endParaRPr lang="ru-RU" sz="1800" dirty="0">
              <a:solidFill>
                <a:srgbClr val="7030A0"/>
              </a:solidFill>
            </a:endParaRPr>
          </a:p>
          <a:p>
            <a:pPr lvl="0"/>
            <a:r>
              <a:rPr lang="ru-RU" sz="1800" b="1" dirty="0" err="1">
                <a:solidFill>
                  <a:srgbClr val="7030A0"/>
                </a:solidFill>
              </a:rPr>
              <a:t>Нейроигры</a:t>
            </a:r>
            <a:r>
              <a:rPr lang="ru-RU" sz="1800" b="1" dirty="0">
                <a:solidFill>
                  <a:srgbClr val="7030A0"/>
                </a:solidFill>
              </a:rPr>
              <a:t> с мячом.</a:t>
            </a:r>
            <a:endParaRPr lang="ru-RU" sz="1800" dirty="0">
              <a:solidFill>
                <a:srgbClr val="7030A0"/>
              </a:solidFill>
            </a:endParaRPr>
          </a:p>
          <a:p>
            <a:pPr lvl="0"/>
            <a:r>
              <a:rPr lang="ru-RU" sz="1800" b="1" dirty="0" err="1">
                <a:solidFill>
                  <a:srgbClr val="7030A0"/>
                </a:solidFill>
              </a:rPr>
              <a:t>Нейроигры</a:t>
            </a:r>
            <a:r>
              <a:rPr lang="ru-RU" sz="1800" b="1" dirty="0">
                <a:solidFill>
                  <a:srgbClr val="7030A0"/>
                </a:solidFill>
              </a:rPr>
              <a:t> с карточками.</a:t>
            </a:r>
            <a:endParaRPr lang="ru-RU" sz="1800" dirty="0">
              <a:solidFill>
                <a:srgbClr val="7030A0"/>
              </a:solidFill>
            </a:endParaRPr>
          </a:p>
          <a:p>
            <a:pPr lvl="0"/>
            <a:r>
              <a:rPr lang="ru-RU" sz="1800" b="1" dirty="0">
                <a:solidFill>
                  <a:srgbClr val="7030A0"/>
                </a:solidFill>
              </a:rPr>
              <a:t>Дыхательные упражнения.</a:t>
            </a:r>
            <a:endParaRPr lang="ru-RU" sz="1800" dirty="0">
              <a:solidFill>
                <a:srgbClr val="7030A0"/>
              </a:solidFill>
            </a:endParaRPr>
          </a:p>
          <a:p>
            <a:pPr lvl="0"/>
            <a:r>
              <a:rPr lang="ru-RU" sz="1800" b="1" dirty="0">
                <a:solidFill>
                  <a:srgbClr val="7030A0"/>
                </a:solidFill>
              </a:rPr>
              <a:t>Растяжки.</a:t>
            </a:r>
            <a:endParaRPr lang="ru-RU" sz="1800" dirty="0">
              <a:solidFill>
                <a:srgbClr val="7030A0"/>
              </a:solidFill>
            </a:endParaRPr>
          </a:p>
          <a:p>
            <a:pPr lvl="0"/>
            <a:r>
              <a:rPr lang="ru-RU" sz="1800" b="1" dirty="0">
                <a:solidFill>
                  <a:srgbClr val="7030A0"/>
                </a:solidFill>
              </a:rPr>
              <a:t>Функциональные упражнения.</a:t>
            </a:r>
            <a:endParaRPr lang="ru-RU" sz="1800" dirty="0">
              <a:solidFill>
                <a:srgbClr val="7030A0"/>
              </a:solidFill>
            </a:endParaRPr>
          </a:p>
          <a:p>
            <a:pPr lvl="0"/>
            <a:r>
              <a:rPr lang="ru-RU" sz="1800" b="1" dirty="0">
                <a:solidFill>
                  <a:srgbClr val="7030A0"/>
                </a:solidFill>
              </a:rPr>
              <a:t>Релаксационные упражнения.</a:t>
            </a:r>
            <a:endParaRPr lang="ru-RU" sz="1800" dirty="0">
              <a:solidFill>
                <a:srgbClr val="7030A0"/>
              </a:solidFill>
            </a:endParaRPr>
          </a:p>
          <a:p>
            <a:pPr lvl="0"/>
            <a:r>
              <a:rPr lang="ru-RU" sz="1800" b="1" dirty="0">
                <a:solidFill>
                  <a:srgbClr val="7030A0"/>
                </a:solidFill>
              </a:rPr>
              <a:t>Когнитивные упражнения.</a:t>
            </a:r>
            <a:endParaRPr lang="ru-RU" sz="1800" dirty="0">
              <a:solidFill>
                <a:srgbClr val="7030A0"/>
              </a:solidFill>
            </a:endParaRPr>
          </a:p>
          <a:p>
            <a:pPr lvl="0"/>
            <a:r>
              <a:rPr lang="ru-RU" sz="1800" b="1" dirty="0">
                <a:solidFill>
                  <a:srgbClr val="7030A0"/>
                </a:solidFill>
              </a:rPr>
              <a:t>Компьютерные игры.</a:t>
            </a:r>
            <a:endParaRPr lang="ru-RU" sz="1800" dirty="0">
              <a:solidFill>
                <a:srgbClr val="7030A0"/>
              </a:solidFill>
            </a:endParaRPr>
          </a:p>
          <a:p>
            <a:r>
              <a:rPr lang="ru-RU" sz="1800" b="1" dirty="0" err="1">
                <a:solidFill>
                  <a:srgbClr val="7030A0"/>
                </a:solidFill>
              </a:rPr>
              <a:t>Нейроигры</a:t>
            </a:r>
            <a:r>
              <a:rPr lang="ru-RU" sz="1800" b="1" dirty="0">
                <a:solidFill>
                  <a:srgbClr val="7030A0"/>
                </a:solidFill>
              </a:rPr>
              <a:t> с балансировочной доской</a:t>
            </a:r>
            <a:endParaRPr lang="ru-RU" sz="1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8691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304801"/>
            <a:ext cx="10364451" cy="914400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C00000"/>
                </a:solidFill>
              </a:rPr>
              <a:t>принципы</a:t>
            </a:r>
            <a:r>
              <a:rPr lang="ru-RU" b="1" dirty="0">
                <a:solidFill>
                  <a:srgbClr val="C00000"/>
                </a:solidFill>
              </a:rPr>
              <a:t> коррекционной работы с применением </a:t>
            </a:r>
            <a:r>
              <a:rPr lang="ru-RU" b="1" dirty="0" err="1">
                <a:solidFill>
                  <a:srgbClr val="C00000"/>
                </a:solidFill>
              </a:rPr>
              <a:t>нейроигр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468582"/>
            <a:ext cx="10363826" cy="5195454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7030A0"/>
                </a:solidFill>
              </a:rPr>
              <a:t>1</a:t>
            </a:r>
            <a:r>
              <a:rPr lang="ru-RU" sz="2800" b="1" dirty="0">
                <a:solidFill>
                  <a:srgbClr val="7030A0"/>
                </a:solidFill>
              </a:rPr>
              <a:t>. Принцип «от простого к сложному» (на начальных этапах работы ребенку предлагают самые простые упражнения без речевого сопровождения, если это вызывает трудности у ребенка.</a:t>
            </a:r>
          </a:p>
          <a:p>
            <a:pPr marL="0" indent="0">
              <a:buNone/>
            </a:pPr>
            <a:r>
              <a:rPr lang="ru-RU" sz="2800" b="1" dirty="0">
                <a:solidFill>
                  <a:srgbClr val="7030A0"/>
                </a:solidFill>
              </a:rPr>
              <a:t>2. Целесообразно применять </a:t>
            </a:r>
            <a:r>
              <a:rPr lang="ru-RU" sz="2800" b="1" dirty="0" err="1">
                <a:solidFill>
                  <a:srgbClr val="7030A0"/>
                </a:solidFill>
              </a:rPr>
              <a:t>нейроигры</a:t>
            </a:r>
            <a:r>
              <a:rPr lang="ru-RU" sz="2800" b="1" dirty="0">
                <a:solidFill>
                  <a:srgbClr val="7030A0"/>
                </a:solidFill>
              </a:rPr>
              <a:t> в начале занятия для активизации мозговых процессов.</a:t>
            </a:r>
          </a:p>
          <a:p>
            <a:pPr marL="0" indent="0">
              <a:buNone/>
            </a:pPr>
            <a:r>
              <a:rPr lang="ru-RU" sz="2800" b="1" dirty="0">
                <a:solidFill>
                  <a:srgbClr val="7030A0"/>
                </a:solidFill>
              </a:rPr>
              <a:t>3. </a:t>
            </a:r>
            <a:r>
              <a:rPr lang="ru-RU" sz="2800" b="1" dirty="0" err="1">
                <a:solidFill>
                  <a:srgbClr val="7030A0"/>
                </a:solidFill>
              </a:rPr>
              <a:t>Нейроигры</a:t>
            </a:r>
            <a:r>
              <a:rPr lang="ru-RU" sz="2800" b="1" dirty="0">
                <a:solidFill>
                  <a:srgbClr val="7030A0"/>
                </a:solidFill>
              </a:rPr>
              <a:t> ни в коем случае не заменяют процесс стандартного обучения (они используются параллельно с задачами </a:t>
            </a:r>
            <a:r>
              <a:rPr lang="ru-RU" sz="2800" b="1" dirty="0" smtClean="0">
                <a:solidFill>
                  <a:srgbClr val="7030A0"/>
                </a:solidFill>
              </a:rPr>
              <a:t>обучения.</a:t>
            </a:r>
            <a:endParaRPr lang="ru-RU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6327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277091"/>
            <a:ext cx="10364451" cy="83127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 основные </a:t>
            </a:r>
            <a:r>
              <a:rPr lang="ru-RU" b="1" i="1" dirty="0">
                <a:solidFill>
                  <a:srgbClr val="C00000"/>
                </a:solidFill>
              </a:rPr>
              <a:t>условия эффективности</a:t>
            </a:r>
            <a:r>
              <a:rPr lang="ru-RU" b="1" dirty="0">
                <a:solidFill>
                  <a:srgbClr val="C00000"/>
                </a:solidFill>
              </a:rPr>
              <a:t> применения в коррекционной работе нейропсихологических технологий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371599"/>
            <a:ext cx="11928764" cy="5666509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b="1" dirty="0">
                <a:solidFill>
                  <a:srgbClr val="7030A0"/>
                </a:solidFill>
              </a:rPr>
              <a:t> Педагог должен свободно владеть упражнениями.</a:t>
            </a:r>
          </a:p>
          <a:p>
            <a:pPr lvl="0"/>
            <a:r>
              <a:rPr lang="ru-RU" b="1" dirty="0">
                <a:solidFill>
                  <a:srgbClr val="7030A0"/>
                </a:solidFill>
              </a:rPr>
              <a:t>Новые упражнения разучивают сначала поочерёдно каждой рукой, затем двумя руками вместе.</a:t>
            </a:r>
          </a:p>
          <a:p>
            <a:pPr lvl="0"/>
            <a:r>
              <a:rPr lang="ru-RU" b="1" dirty="0">
                <a:solidFill>
                  <a:srgbClr val="7030A0"/>
                </a:solidFill>
              </a:rPr>
              <a:t>Периодичность - ежедневно, без пропусков.</a:t>
            </a:r>
          </a:p>
          <a:p>
            <a:pPr lvl="0"/>
            <a:r>
              <a:rPr lang="ru-RU" b="1" dirty="0">
                <a:solidFill>
                  <a:srgbClr val="7030A0"/>
                </a:solidFill>
              </a:rPr>
              <a:t> Время занятий – утро, день.</a:t>
            </a:r>
          </a:p>
          <a:p>
            <a:pPr lvl="0"/>
            <a:r>
              <a:rPr lang="ru-RU" b="1" dirty="0">
                <a:solidFill>
                  <a:srgbClr val="7030A0"/>
                </a:solidFill>
              </a:rPr>
              <a:t> Занятия проводят как в индивидуальной, так и в групповой формах.</a:t>
            </a:r>
          </a:p>
          <a:p>
            <a:pPr lvl="0"/>
            <a:r>
              <a:rPr lang="ru-RU" b="1" dirty="0">
                <a:solidFill>
                  <a:srgbClr val="7030A0"/>
                </a:solidFill>
              </a:rPr>
              <a:t>Продолжительность занятий от 10- 15 минут.</a:t>
            </a:r>
          </a:p>
          <a:p>
            <a:pPr lvl="0"/>
            <a:r>
              <a:rPr lang="ru-RU" b="1" dirty="0">
                <a:solidFill>
                  <a:srgbClr val="7030A0"/>
                </a:solidFill>
              </a:rPr>
              <a:t> Одно упражнение не должно занимать более 2 минут.</a:t>
            </a:r>
          </a:p>
          <a:p>
            <a:pPr lvl="0"/>
            <a:r>
              <a:rPr lang="ru-RU" b="1" dirty="0">
                <a:solidFill>
                  <a:srgbClr val="7030A0"/>
                </a:solidFill>
              </a:rPr>
              <a:t> Упражнения проводятся по специально разработанным комплексам.</a:t>
            </a:r>
          </a:p>
          <a:p>
            <a:pPr lvl="0"/>
            <a:r>
              <a:rPr lang="ru-RU" b="1" dirty="0">
                <a:solidFill>
                  <a:srgbClr val="7030A0"/>
                </a:solidFill>
              </a:rPr>
              <a:t>Внутри комплексов упражнения можно менять местами.</a:t>
            </a:r>
          </a:p>
          <a:p>
            <a:pPr lvl="0"/>
            <a:r>
              <a:rPr lang="ru-RU" b="1" dirty="0">
                <a:solidFill>
                  <a:srgbClr val="7030A0"/>
                </a:solidFill>
              </a:rPr>
              <a:t> От детей требуется точное выполнение упражнений.</a:t>
            </a:r>
          </a:p>
          <a:p>
            <a:pPr lvl="0"/>
            <a:r>
              <a:rPr lang="ru-RU" b="1" dirty="0">
                <a:solidFill>
                  <a:srgbClr val="7030A0"/>
                </a:solidFill>
              </a:rPr>
              <a:t> Упражнения проводятся стоя или сидя за столом.</a:t>
            </a:r>
          </a:p>
          <a:p>
            <a:pPr lvl="0"/>
            <a:r>
              <a:rPr lang="ru-RU" b="1" dirty="0">
                <a:solidFill>
                  <a:srgbClr val="7030A0"/>
                </a:solidFill>
              </a:rPr>
              <a:t>Длительность по одному комплексу составляет две недели.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7030A0"/>
                </a:solidFill>
              </a:rPr>
              <a:t> </a:t>
            </a: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864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55965" y="595746"/>
            <a:ext cx="107649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Многие </a:t>
            </a:r>
            <a:r>
              <a:rPr lang="ru-RU" sz="2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дети приходят в школу недостаточно готовыми к обучению с точки зрения их психологического </a:t>
            </a:r>
            <a:r>
              <a:rPr lang="ru-RU" sz="28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развития.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800" b="1" u="sng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Наиболее </a:t>
            </a:r>
            <a:r>
              <a:rPr lang="ru-RU" sz="2800" b="1" u="sng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частая причина этого явления — несформированные определенные структуры головного мозга детей</a:t>
            </a:r>
            <a:r>
              <a:rPr lang="ru-RU" sz="2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В итоге школьники просто не </a:t>
            </a:r>
            <a:r>
              <a:rPr lang="ru-RU" sz="28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справляются с </a:t>
            </a:r>
            <a:r>
              <a:rPr lang="ru-RU" sz="2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учебной нагрузкой. Бывает такое, что ребенок здоров и психически, и физически, но незрелость определенных структур головного мозга приводит к неуспеваемости в школе. </a:t>
            </a:r>
          </a:p>
        </p:txBody>
      </p:sp>
    </p:spTree>
    <p:extLst>
      <p:ext uri="{BB962C8B-B14F-4D97-AF65-F5344CB8AC3E}">
        <p14:creationId xmlns:p14="http://schemas.microsoft.com/office/powerpoint/2010/main" val="40883048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37309"/>
            <a:ext cx="10364451" cy="70658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Литература.</a:t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593272"/>
            <a:ext cx="10363826" cy="4197927"/>
          </a:xfrm>
        </p:spPr>
        <p:txBody>
          <a:bodyPr>
            <a:noAutofit/>
          </a:bodyPr>
          <a:lstStyle/>
          <a:p>
            <a:pPr marL="457200" lvl="0" indent="-457200">
              <a:lnSpc>
                <a:spcPct val="100000"/>
              </a:lnSpc>
              <a:buFont typeface="+mj-lt"/>
              <a:buAutoNum type="arabicPeriod"/>
            </a:pPr>
            <a:r>
              <a:rPr lang="ru-RU" b="1" dirty="0" err="1" smtClean="0">
                <a:solidFill>
                  <a:srgbClr val="7030A0"/>
                </a:solidFill>
              </a:rPr>
              <a:t>Ахутина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>
                <a:solidFill>
                  <a:srgbClr val="7030A0"/>
                </a:solidFill>
              </a:rPr>
              <a:t>Т.В. Трудности письма и их нейропсихологическая диагностика // Письмо и чтение: Трудности обучения и коррекция / Под ред. О.Б. Иншаковой. - Москва; Воронеж: Изд-во МПСИ, 2001. </a:t>
            </a:r>
          </a:p>
          <a:p>
            <a:pPr marL="457200" lvl="0" indent="-457200">
              <a:lnSpc>
                <a:spcPct val="100000"/>
              </a:lnSpc>
              <a:buFont typeface="+mj-lt"/>
              <a:buAutoNum type="arabicPeriod"/>
            </a:pPr>
            <a:r>
              <a:rPr lang="ru-RU" b="1" dirty="0" err="1">
                <a:solidFill>
                  <a:srgbClr val="7030A0"/>
                </a:solidFill>
              </a:rPr>
              <a:t>Визель</a:t>
            </a:r>
            <a:r>
              <a:rPr lang="ru-RU" b="1" dirty="0">
                <a:solidFill>
                  <a:srgbClr val="7030A0"/>
                </a:solidFill>
              </a:rPr>
              <a:t> Т. Г. Основы нейропсихологии: учебник для студентов ВУЗов. М:2019. </a:t>
            </a:r>
          </a:p>
          <a:p>
            <a:pPr marL="457200" lvl="0" indent="-457200">
              <a:lnSpc>
                <a:spcPct val="100000"/>
              </a:lnSpc>
              <a:buFont typeface="+mj-lt"/>
              <a:buAutoNum type="arabicPeriod"/>
            </a:pPr>
            <a:r>
              <a:rPr lang="ru-RU" b="1" dirty="0">
                <a:solidFill>
                  <a:srgbClr val="7030A0"/>
                </a:solidFill>
              </a:rPr>
              <a:t>Колганова В. С. Нейропсихологические занятия с детьми. М: АЙРИС-пресс, 2019.</a:t>
            </a:r>
          </a:p>
          <a:p>
            <a:pPr marL="457200" lvl="0" indent="-457200">
              <a:lnSpc>
                <a:spcPct val="100000"/>
              </a:lnSpc>
              <a:buFont typeface="+mj-lt"/>
              <a:buAutoNum type="arabicPeriod"/>
            </a:pPr>
            <a:r>
              <a:rPr lang="ru-RU" b="1" dirty="0" err="1">
                <a:solidFill>
                  <a:srgbClr val="7030A0"/>
                </a:solidFill>
              </a:rPr>
              <a:t>Микадзе</a:t>
            </a:r>
            <a:r>
              <a:rPr lang="ru-RU" b="1" dirty="0">
                <a:solidFill>
                  <a:srgbClr val="7030A0"/>
                </a:solidFill>
              </a:rPr>
              <a:t> Ю. В. Нейропсихология детского возраста: Учебное пособие. — СПб: Питер, 2008. </a:t>
            </a:r>
          </a:p>
          <a:p>
            <a:pPr marL="457200" lvl="0" indent="-457200">
              <a:lnSpc>
                <a:spcPct val="100000"/>
              </a:lnSpc>
              <a:buFont typeface="+mj-lt"/>
              <a:buAutoNum type="arabicPeriod"/>
            </a:pPr>
            <a:r>
              <a:rPr lang="ru-RU" b="1" dirty="0" err="1">
                <a:solidFill>
                  <a:srgbClr val="7030A0"/>
                </a:solidFill>
              </a:rPr>
              <a:t>Праведникова</a:t>
            </a:r>
            <a:r>
              <a:rPr lang="ru-RU" b="1" dirty="0">
                <a:solidFill>
                  <a:srgbClr val="7030A0"/>
                </a:solidFill>
              </a:rPr>
              <a:t> И. И. Нейропсихология. Игры и упражнения. М: АЙРИС-пресс, 2018.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ru-RU" b="1" dirty="0">
                <a:solidFill>
                  <a:srgbClr val="7030A0"/>
                </a:solidFill>
              </a:rPr>
              <a:t>Семенович А. В. Нейропсихологическая диагностика и коррекция в детском возрасте. М.: Академия, 2002 </a:t>
            </a:r>
            <a:br>
              <a:rPr lang="ru-RU" b="1" dirty="0">
                <a:solidFill>
                  <a:srgbClr val="7030A0"/>
                </a:solidFill>
              </a:rPr>
            </a:b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61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8982" y="762001"/>
            <a:ext cx="1059872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Нейропсихология  </a:t>
            </a:r>
            <a:r>
              <a:rPr lang="ru-RU" sz="36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— междисциплинарное научное направление, лежащее на стыке психологии и </a:t>
            </a:r>
            <a:r>
              <a:rPr lang="ru-RU" sz="3600" b="1" dirty="0" err="1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нейронауки</a:t>
            </a:r>
            <a:r>
              <a:rPr lang="ru-RU" sz="36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нацелена на понимание связи структуры и функционирования головного </a:t>
            </a:r>
            <a:r>
              <a:rPr lang="ru-RU" sz="36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мозга с психическими </a:t>
            </a:r>
            <a:r>
              <a:rPr lang="ru-RU" sz="36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процессами </a:t>
            </a:r>
            <a:r>
              <a:rPr lang="ru-RU" sz="36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поведением живых существ</a:t>
            </a:r>
            <a:endParaRPr lang="ru-RU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760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68582" y="1260764"/>
            <a:ext cx="903316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Особое внимание на начальном этапе поступления ребенка с ОВЗ в массовую школу уделяется </a:t>
            </a:r>
            <a:r>
              <a:rPr lang="ru-RU" sz="3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комплексному обследованию. </a:t>
            </a:r>
            <a:r>
              <a:rPr lang="ru-RU" sz="32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ее состав входит </a:t>
            </a:r>
            <a:r>
              <a:rPr lang="ru-RU" sz="3200" b="1" i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 только психологическое, педагогическое, но и нейропсихологическое обследовани</a:t>
            </a:r>
            <a:r>
              <a:rPr lang="ru-RU" sz="32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002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817" y="-166255"/>
            <a:ext cx="11734801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педагогике </a:t>
            </a:r>
            <a:r>
              <a:rPr lang="ru-RU" sz="28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нейропсихология помогает</a:t>
            </a:r>
            <a:r>
              <a:rPr lang="ru-RU" sz="28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понять мозговые механизмы различных нарушений развития, в </a:t>
            </a:r>
            <a:r>
              <a:rPr lang="ru-RU" sz="2800" b="1" dirty="0" err="1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т.ч</a:t>
            </a:r>
            <a:r>
              <a:rPr lang="ru-RU" sz="28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речи;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расширить спектр диагностических методов;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анализировать структуру дефекта пострадавшей функции (выделение первичных и вторичных симптомов) для понимания компенсаторных перестроек и выбора методов направленного воздействия; 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выбирать </a:t>
            </a:r>
            <a:r>
              <a:rPr lang="ru-RU" sz="2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оптимальные методы коррекционной работы с опорой на </a:t>
            </a:r>
            <a:r>
              <a:rPr lang="ru-RU" sz="28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закономерности межзональных взаимодействий </a:t>
            </a:r>
            <a:r>
              <a:rPr lang="ru-RU" sz="2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мозге</a:t>
            </a:r>
            <a:endParaRPr lang="ru-RU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286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965" y="0"/>
            <a:ext cx="1166552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данным Н.М. Пылаевой, </a:t>
            </a:r>
            <a:r>
              <a:rPr lang="ru-RU" sz="3200" b="1" u="sng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трудности обучения</a:t>
            </a:r>
            <a:r>
              <a:rPr lang="ru-RU" sz="32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вызываются следующими причинами</a:t>
            </a:r>
            <a:r>
              <a:rPr lang="ru-RU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     Сниженная работоспособность, колебания внимания, слабость </a:t>
            </a:r>
            <a:r>
              <a:rPr lang="ru-RU" sz="2800" b="1" dirty="0" err="1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мнестических</a:t>
            </a:r>
            <a:r>
              <a:rPr lang="ru-RU" sz="2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процессов, недостаточная </a:t>
            </a:r>
            <a:r>
              <a:rPr lang="ru-RU" sz="2800" b="1" dirty="0" err="1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сформированность</a:t>
            </a:r>
            <a:r>
              <a:rPr lang="ru-RU" sz="2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речи (как наиболее энергоемкой функции).</a:t>
            </a: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     Недостаточное развитие функции программирования и контроля.</a:t>
            </a: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     Зрительно-пространственные и </a:t>
            </a:r>
            <a:r>
              <a:rPr lang="ru-RU" sz="2800" b="1" dirty="0" err="1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квазипространственные</a:t>
            </a:r>
            <a:r>
              <a:rPr lang="ru-RU" sz="2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трудности.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4-е и 5-е места делят трудности переработки слуховой (</a:t>
            </a:r>
            <a:r>
              <a:rPr lang="ru-RU" sz="2800" b="1" dirty="0" err="1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слухо</a:t>
            </a:r>
            <a:r>
              <a:rPr lang="ru-RU" sz="2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-речевой) и зрительной (зрительно-вербальной) информации</a:t>
            </a:r>
          </a:p>
        </p:txBody>
      </p:sp>
    </p:spTree>
    <p:extLst>
      <p:ext uri="{BB962C8B-B14F-4D97-AF65-F5344CB8AC3E}">
        <p14:creationId xmlns:p14="http://schemas.microsoft.com/office/powerpoint/2010/main" val="2030263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76401" y="886692"/>
            <a:ext cx="8769926" cy="5205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Три основных варианта трудностей 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Т.В.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Ахутина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ru-RU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Трудности программирования и контроля и серийной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организации.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Трудности переработки слуховой и кинестетической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информации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Трудности переработки зрительно-пространственной и зрительной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информации.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Все три варианта могут быть на фоне слабости энергетического блока</a:t>
            </a:r>
            <a:endParaRPr lang="ru-RU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611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819" y="207818"/>
            <a:ext cx="1184563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Цель </a:t>
            </a:r>
            <a:r>
              <a:rPr lang="ru-RU" sz="3200" b="1" dirty="0" smtClean="0">
                <a:solidFill>
                  <a:srgbClr val="C00000"/>
                </a:solidFill>
              </a:rPr>
              <a:t>нейропсихологической</a:t>
            </a:r>
            <a:r>
              <a:rPr lang="ru-RU" sz="3200" dirty="0" smtClean="0">
                <a:solidFill>
                  <a:srgbClr val="C00000"/>
                </a:solidFill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</a:rPr>
              <a:t>коррекции</a:t>
            </a:r>
            <a:r>
              <a:rPr lang="ru-RU" sz="3200" dirty="0" smtClean="0"/>
              <a:t>-</a:t>
            </a:r>
          </a:p>
          <a:p>
            <a:r>
              <a:rPr lang="ru-RU" sz="3200" dirty="0" smtClean="0"/>
              <a:t>  </a:t>
            </a:r>
            <a:r>
              <a:rPr lang="ru-RU" sz="2400" b="1" dirty="0">
                <a:solidFill>
                  <a:srgbClr val="7030A0"/>
                </a:solidFill>
              </a:rPr>
              <a:t>развитие всех блоков головного мозга. Какие процессы должны быть на хорошем уровне для более успешного обучения детей с ОВЗ?</a:t>
            </a:r>
          </a:p>
          <a:p>
            <a:r>
              <a:rPr lang="ru-RU" sz="2400" b="1" dirty="0">
                <a:solidFill>
                  <a:srgbClr val="7030A0"/>
                </a:solidFill>
              </a:rPr>
              <a:t>•	 Внимание</a:t>
            </a:r>
          </a:p>
          <a:p>
            <a:r>
              <a:rPr lang="ru-RU" sz="2400" b="1" dirty="0">
                <a:solidFill>
                  <a:srgbClr val="7030A0"/>
                </a:solidFill>
              </a:rPr>
              <a:t>•	 Память</a:t>
            </a:r>
          </a:p>
          <a:p>
            <a:r>
              <a:rPr lang="ru-RU" sz="2400" b="1" dirty="0">
                <a:solidFill>
                  <a:srgbClr val="7030A0"/>
                </a:solidFill>
              </a:rPr>
              <a:t>•	 Мышление</a:t>
            </a:r>
          </a:p>
          <a:p>
            <a:r>
              <a:rPr lang="ru-RU" sz="2400" b="1" dirty="0">
                <a:solidFill>
                  <a:srgbClr val="7030A0"/>
                </a:solidFill>
              </a:rPr>
              <a:t>•	Работоспособность</a:t>
            </a:r>
          </a:p>
          <a:p>
            <a:r>
              <a:rPr lang="ru-RU" sz="2400" b="1" dirty="0">
                <a:solidFill>
                  <a:srgbClr val="7030A0"/>
                </a:solidFill>
              </a:rPr>
              <a:t>•	</a:t>
            </a:r>
            <a:r>
              <a:rPr lang="ru-RU" sz="2400" b="1" dirty="0" err="1">
                <a:solidFill>
                  <a:srgbClr val="7030A0"/>
                </a:solidFill>
              </a:rPr>
              <a:t>Саморегуляция</a:t>
            </a:r>
            <a:endParaRPr lang="ru-RU" sz="2400" b="1" dirty="0">
              <a:solidFill>
                <a:srgbClr val="7030A0"/>
              </a:solidFill>
            </a:endParaRPr>
          </a:p>
          <a:p>
            <a:r>
              <a:rPr lang="ru-RU" sz="2400" b="1" dirty="0">
                <a:solidFill>
                  <a:srgbClr val="7030A0"/>
                </a:solidFill>
              </a:rPr>
              <a:t>•	Речь</a:t>
            </a:r>
          </a:p>
          <a:p>
            <a:r>
              <a:rPr lang="ru-RU" sz="2400" b="1" dirty="0">
                <a:solidFill>
                  <a:srgbClr val="7030A0"/>
                </a:solidFill>
              </a:rPr>
              <a:t>•	Зрительно-моторная координация</a:t>
            </a:r>
          </a:p>
          <a:p>
            <a:r>
              <a:rPr lang="ru-RU" sz="2400" b="1" dirty="0">
                <a:solidFill>
                  <a:srgbClr val="7030A0"/>
                </a:solidFill>
              </a:rPr>
              <a:t>•	</a:t>
            </a:r>
            <a:r>
              <a:rPr lang="ru-RU" sz="2400" b="1" dirty="0" err="1">
                <a:solidFill>
                  <a:srgbClr val="7030A0"/>
                </a:solidFill>
              </a:rPr>
              <a:t>Сформированность</a:t>
            </a:r>
            <a:r>
              <a:rPr lang="ru-RU" sz="2400" b="1" dirty="0">
                <a:solidFill>
                  <a:srgbClr val="7030A0"/>
                </a:solidFill>
              </a:rPr>
              <a:t> межполушарного взаимодействия</a:t>
            </a:r>
          </a:p>
          <a:p>
            <a:r>
              <a:rPr lang="ru-RU" sz="2400" b="1" dirty="0">
                <a:solidFill>
                  <a:srgbClr val="7030A0"/>
                </a:solidFill>
              </a:rPr>
              <a:t>•	Обеспечение приемов и тонкого анализа модально-специфической информации (тактильной, </a:t>
            </a:r>
            <a:r>
              <a:rPr lang="ru-RU" sz="2400" b="1" dirty="0" smtClean="0">
                <a:solidFill>
                  <a:srgbClr val="7030A0"/>
                </a:solidFill>
              </a:rPr>
              <a:t>двигательной, кинестетической</a:t>
            </a:r>
            <a:r>
              <a:rPr lang="ru-RU" sz="2400" b="1" dirty="0">
                <a:solidFill>
                  <a:srgbClr val="7030A0"/>
                </a:solidFill>
              </a:rPr>
              <a:t>, динамической, зрительной, слуховой;</a:t>
            </a:r>
          </a:p>
          <a:p>
            <a:r>
              <a:rPr lang="ru-RU" sz="2400" b="1" dirty="0">
                <a:solidFill>
                  <a:srgbClr val="7030A0"/>
                </a:solidFill>
              </a:rPr>
              <a:t>•	Обеспечение регуляции, программирования и контроля психической </a:t>
            </a:r>
            <a:r>
              <a:rPr lang="ru-RU" sz="2400" b="1" dirty="0" smtClean="0">
                <a:solidFill>
                  <a:srgbClr val="7030A0"/>
                </a:solidFill>
              </a:rPr>
              <a:t>деятельности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450701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Основные направления коррекционной работы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992144"/>
          </a:xfrm>
        </p:spPr>
        <p:txBody>
          <a:bodyPr>
            <a:normAutofit fontScale="92500"/>
          </a:bodyPr>
          <a:lstStyle/>
          <a:p>
            <a:pPr lvl="0"/>
            <a:r>
              <a:rPr lang="ru-RU" sz="2800" b="1" dirty="0">
                <a:solidFill>
                  <a:srgbClr val="7030A0"/>
                </a:solidFill>
              </a:rPr>
              <a:t>Формирование основ для становления базовых высших психических функций.</a:t>
            </a:r>
          </a:p>
          <a:p>
            <a:pPr lvl="0"/>
            <a:r>
              <a:rPr lang="ru-RU" sz="2800" b="1" dirty="0">
                <a:solidFill>
                  <a:srgbClr val="7030A0"/>
                </a:solidFill>
              </a:rPr>
              <a:t>Развитие и коррекция межполушарного взаимодействия.</a:t>
            </a:r>
          </a:p>
          <a:p>
            <a:pPr lvl="0"/>
            <a:r>
              <a:rPr lang="ru-RU" sz="2800" b="1" dirty="0">
                <a:solidFill>
                  <a:srgbClr val="7030A0"/>
                </a:solidFill>
              </a:rPr>
              <a:t>Стимулирование развития познавательных функций (работа, направленная на развитие мотивации ребенка, создание ситуация, побуждающих его к разнообразным видам</a:t>
            </a:r>
            <a:r>
              <a:rPr lang="ru-RU" b="1" dirty="0">
                <a:solidFill>
                  <a:srgbClr val="7030A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62011441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199</TotalTime>
  <Words>1771</Words>
  <Application>Microsoft Office PowerPoint</Application>
  <PresentationFormat>Широкоэкранный</PresentationFormat>
  <Paragraphs>111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Symbol</vt:lpstr>
      <vt:lpstr>Times New Roman</vt:lpstr>
      <vt:lpstr>Tw Cen MT</vt:lpstr>
      <vt:lpstr>Капля</vt:lpstr>
      <vt:lpstr>Применение нейропсихологических методов в обучении детей с  ОВЗ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направления коррекционной работы</vt:lpstr>
      <vt:lpstr>Ведущий метод нейропсихологической коррекционной работы — метод замещающего онтогенеза</vt:lpstr>
      <vt:lpstr>Презентация PowerPoint</vt:lpstr>
      <vt:lpstr>Примеры трудностей ребенка и упражнений на их устранение:  </vt:lpstr>
      <vt:lpstr>Презентация PowerPoint</vt:lpstr>
      <vt:lpstr>индивидуально-ориентированный Подход </vt:lpstr>
      <vt:lpstr>особенности процесса обучения с применением приемов нейропсихологии </vt:lpstr>
      <vt:lpstr>Презентация PowerPoint</vt:lpstr>
      <vt:lpstr>Нейропсихологическая коррекция предполагает включение различных видов упражнений </vt:lpstr>
      <vt:lpstr>принципы коррекционной работы с применением нейроигр</vt:lpstr>
      <vt:lpstr> основные условия эффективности применения в коррекционной работе нейропсихологических технологий</vt:lpstr>
      <vt:lpstr>Литература.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нейропсихологических методов в обучении детей с  ОВЗ</dc:title>
  <dc:creator>Пользователь Windows</dc:creator>
  <cp:lastModifiedBy>Пользователь Windows</cp:lastModifiedBy>
  <cp:revision>47</cp:revision>
  <dcterms:created xsi:type="dcterms:W3CDTF">2023-08-16T14:22:34Z</dcterms:created>
  <dcterms:modified xsi:type="dcterms:W3CDTF">2023-08-24T08:12:03Z</dcterms:modified>
</cp:coreProperties>
</file>